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s/slide76.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83.xml" ContentType="application/vnd.openxmlformats-officedocument.presentationml.slide+xml"/>
  <Override PartName="/ppt/slideLayouts/slideLayout6.xml" ContentType="application/vnd.openxmlformats-officedocument.presentationml.slideLayout+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s/slide79.xml" ContentType="application/vnd.openxmlformats-officedocument.presentationml.slide+xml"/>
  <Override PartName="/ppt/slides/slide7.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68.xml" ContentType="application/vnd.openxmlformats-officedocument.presentationml.slide+xml"/>
  <Override PartName="/ppt/slides/slide77.xml" ContentType="application/vnd.openxmlformats-officedocument.presentationml.slide+xml"/>
  <Override PartName="/ppt/slides/slide88.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s/slide66.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Layouts/slideLayout7.xml" ContentType="application/vnd.openxmlformats-officedocument.presentationml.slideLayout+xml"/>
  <Default Extension="png" ContentType="image/png"/>
  <Default Extension="bin" ContentType="application/vnd.openxmlformats-officedocument.oleObject"/>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slides/slide64.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Override PartName="/ppt/slides/slide71.xml" ContentType="application/vnd.openxmlformats-officedocument.presentationml.slide+xml"/>
  <Override PartName="/ppt/slides/slide80.xml" ContentType="application/vnd.openxmlformats-officedocument.presentationml.slide+xml"/>
  <Override PartName="/ppt/slides/slide82.xml" ContentType="application/vnd.openxmlformats-officedocument.presentationml.slide+xml"/>
  <Override PartName="/ppt/slideLayouts/slideLayout3.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0.xml" ContentType="application/vnd.openxmlformats-officedocument.presentationml.slideLayout+xml"/>
  <Default Extension="gif" ContentType="image/gif"/>
  <Default Extension="vml" ContentType="application/vnd.openxmlformats-officedocument.vmlDrawing"/>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slides/slide78.xml" ContentType="application/vnd.openxmlformats-officedocument.presentationml.slide+xml"/>
  <Override PartName="/ppt/slides/slide87.xml" ContentType="application/vnd.openxmlformats-officedocument.presentationml.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Default Extension="wmf" ContentType="image/x-wmf"/>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90"/>
  </p:notesMasterIdLst>
  <p:sldIdLst>
    <p:sldId id="256" r:id="rId2"/>
    <p:sldId id="257" r:id="rId3"/>
    <p:sldId id="258" r:id="rId4"/>
    <p:sldId id="259" r:id="rId5"/>
    <p:sldId id="260" r:id="rId6"/>
    <p:sldId id="261" r:id="rId7"/>
    <p:sldId id="262" r:id="rId8"/>
    <p:sldId id="351" r:id="rId9"/>
    <p:sldId id="263" r:id="rId10"/>
    <p:sldId id="264" r:id="rId11"/>
    <p:sldId id="352" r:id="rId12"/>
    <p:sldId id="353" r:id="rId13"/>
    <p:sldId id="265" r:id="rId14"/>
    <p:sldId id="266" r:id="rId15"/>
    <p:sldId id="267" r:id="rId16"/>
    <p:sldId id="268" r:id="rId17"/>
    <p:sldId id="269" r:id="rId18"/>
    <p:sldId id="354" r:id="rId19"/>
    <p:sldId id="270" r:id="rId20"/>
    <p:sldId id="355" r:id="rId21"/>
    <p:sldId id="271" r:id="rId22"/>
    <p:sldId id="272" r:id="rId23"/>
    <p:sldId id="273" r:id="rId24"/>
    <p:sldId id="356" r:id="rId25"/>
    <p:sldId id="274" r:id="rId26"/>
    <p:sldId id="357" r:id="rId27"/>
    <p:sldId id="358" r:id="rId28"/>
    <p:sldId id="359" r:id="rId29"/>
    <p:sldId id="360" r:id="rId30"/>
    <p:sldId id="361" r:id="rId31"/>
    <p:sldId id="275" r:id="rId32"/>
    <p:sldId id="278" r:id="rId33"/>
    <p:sldId id="279" r:id="rId34"/>
    <p:sldId id="276" r:id="rId35"/>
    <p:sldId id="280" r:id="rId36"/>
    <p:sldId id="281" r:id="rId37"/>
    <p:sldId id="277" r:id="rId38"/>
    <p:sldId id="282" r:id="rId39"/>
    <p:sldId id="283" r:id="rId40"/>
    <p:sldId id="284" r:id="rId41"/>
    <p:sldId id="285" r:id="rId42"/>
    <p:sldId id="362" r:id="rId43"/>
    <p:sldId id="286" r:id="rId44"/>
    <p:sldId id="287" r:id="rId45"/>
    <p:sldId id="288" r:id="rId46"/>
    <p:sldId id="289" r:id="rId47"/>
    <p:sldId id="290" r:id="rId48"/>
    <p:sldId id="291" r:id="rId49"/>
    <p:sldId id="292" r:id="rId50"/>
    <p:sldId id="293" r:id="rId51"/>
    <p:sldId id="294" r:id="rId52"/>
    <p:sldId id="363" r:id="rId53"/>
    <p:sldId id="295" r:id="rId54"/>
    <p:sldId id="296" r:id="rId55"/>
    <p:sldId id="297" r:id="rId56"/>
    <p:sldId id="298" r:id="rId57"/>
    <p:sldId id="299" r:id="rId58"/>
    <p:sldId id="300" r:id="rId59"/>
    <p:sldId id="301" r:id="rId60"/>
    <p:sldId id="364" r:id="rId61"/>
    <p:sldId id="302" r:id="rId62"/>
    <p:sldId id="303" r:id="rId63"/>
    <p:sldId id="304" r:id="rId64"/>
    <p:sldId id="305" r:id="rId65"/>
    <p:sldId id="306" r:id="rId66"/>
    <p:sldId id="307" r:id="rId67"/>
    <p:sldId id="308" r:id="rId68"/>
    <p:sldId id="310" r:id="rId69"/>
    <p:sldId id="309" r:id="rId70"/>
    <p:sldId id="311" r:id="rId71"/>
    <p:sldId id="313" r:id="rId72"/>
    <p:sldId id="314" r:id="rId73"/>
    <p:sldId id="312" r:id="rId74"/>
    <p:sldId id="315" r:id="rId75"/>
    <p:sldId id="316" r:id="rId76"/>
    <p:sldId id="317" r:id="rId77"/>
    <p:sldId id="318" r:id="rId78"/>
    <p:sldId id="319" r:id="rId79"/>
    <p:sldId id="320" r:id="rId80"/>
    <p:sldId id="321" r:id="rId81"/>
    <p:sldId id="322" r:id="rId82"/>
    <p:sldId id="323" r:id="rId83"/>
    <p:sldId id="324" r:id="rId84"/>
    <p:sldId id="325" r:id="rId85"/>
    <p:sldId id="326" r:id="rId86"/>
    <p:sldId id="327" r:id="rId87"/>
    <p:sldId id="328" r:id="rId88"/>
    <p:sldId id="329" r:id="rId89"/>
  </p:sldIdLst>
  <p:sldSz cx="9144000" cy="6858000" type="screen4x3"/>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7678" autoAdjust="0"/>
  </p:normalViewPr>
  <p:slideViewPr>
    <p:cSldViewPr>
      <p:cViewPr varScale="1">
        <p:scale>
          <a:sx n="85" d="100"/>
          <a:sy n="85" d="100"/>
        </p:scale>
        <p:origin x="-666" y="-96"/>
      </p:cViewPr>
      <p:guideLst>
        <p:guide orient="horz" pos="216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7.wmf"/></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28.wmf"/><Relationship Id="rId1" Type="http://schemas.openxmlformats.org/officeDocument/2006/relationships/image" Target="../media/image27.w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35.wmf"/><Relationship Id="rId2" Type="http://schemas.openxmlformats.org/officeDocument/2006/relationships/image" Target="../media/image34.wmf"/><Relationship Id="rId1" Type="http://schemas.openxmlformats.org/officeDocument/2006/relationships/image" Target="../media/image33.wmf"/></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37.wmf"/><Relationship Id="rId1" Type="http://schemas.openxmlformats.org/officeDocument/2006/relationships/image" Target="../media/image36.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38.wmf"/></Relationships>
</file>

<file path=ppt/drawings/_rels/vmlDrawing14.vml.rels><?xml version="1.0" encoding="UTF-8" standalone="yes"?>
<Relationships xmlns="http://schemas.openxmlformats.org/package/2006/relationships"><Relationship Id="rId3" Type="http://schemas.openxmlformats.org/officeDocument/2006/relationships/image" Target="../media/image44.wmf"/><Relationship Id="rId2" Type="http://schemas.openxmlformats.org/officeDocument/2006/relationships/image" Target="../media/image43.wmf"/><Relationship Id="rId1" Type="http://schemas.openxmlformats.org/officeDocument/2006/relationships/image" Target="../media/image42.wmf"/></Relationships>
</file>

<file path=ppt/drawings/_rels/vmlDrawing15.vml.rels><?xml version="1.0" encoding="UTF-8" standalone="yes"?>
<Relationships xmlns="http://schemas.openxmlformats.org/package/2006/relationships"><Relationship Id="rId2" Type="http://schemas.openxmlformats.org/officeDocument/2006/relationships/image" Target="../media/image47.wmf"/><Relationship Id="rId1" Type="http://schemas.openxmlformats.org/officeDocument/2006/relationships/image" Target="../media/image46.w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49.w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49.wmf"/></Relationships>
</file>

<file path=ppt/drawings/_rels/vmlDrawing18.vml.rels><?xml version="1.0" encoding="UTF-8" standalone="yes"?>
<Relationships xmlns="http://schemas.openxmlformats.org/package/2006/relationships"><Relationship Id="rId3" Type="http://schemas.openxmlformats.org/officeDocument/2006/relationships/image" Target="../media/image55.wmf"/><Relationship Id="rId2" Type="http://schemas.openxmlformats.org/officeDocument/2006/relationships/image" Target="../media/image54.wmf"/><Relationship Id="rId1" Type="http://schemas.openxmlformats.org/officeDocument/2006/relationships/image" Target="../media/image53.wmf"/></Relationships>
</file>

<file path=ppt/drawings/_rels/vmlDrawing19.vml.rels><?xml version="1.0" encoding="UTF-8" standalone="yes"?>
<Relationships xmlns="http://schemas.openxmlformats.org/package/2006/relationships"><Relationship Id="rId2" Type="http://schemas.openxmlformats.org/officeDocument/2006/relationships/image" Target="../media/image58.wmf"/><Relationship Id="rId1" Type="http://schemas.openxmlformats.org/officeDocument/2006/relationships/image" Target="../media/image57.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9.wmf"/></Relationships>
</file>

<file path=ppt/drawings/_rels/vmlDrawing20.vml.rels><?xml version="1.0" encoding="UTF-8" standalone="yes"?>
<Relationships xmlns="http://schemas.openxmlformats.org/package/2006/relationships"><Relationship Id="rId3" Type="http://schemas.openxmlformats.org/officeDocument/2006/relationships/image" Target="../media/image61.wmf"/><Relationship Id="rId2" Type="http://schemas.openxmlformats.org/officeDocument/2006/relationships/image" Target="../media/image60.wmf"/><Relationship Id="rId1" Type="http://schemas.openxmlformats.org/officeDocument/2006/relationships/image" Target="../media/image59.wmf"/><Relationship Id="rId5" Type="http://schemas.openxmlformats.org/officeDocument/2006/relationships/image" Target="../media/image63.wmf"/><Relationship Id="rId4" Type="http://schemas.openxmlformats.org/officeDocument/2006/relationships/image" Target="../media/image62.wmf"/></Relationships>
</file>

<file path=ppt/drawings/_rels/vmlDrawing21.vml.rels><?xml version="1.0" encoding="UTF-8" standalone="yes"?>
<Relationships xmlns="http://schemas.openxmlformats.org/package/2006/relationships"><Relationship Id="rId3" Type="http://schemas.openxmlformats.org/officeDocument/2006/relationships/image" Target="../media/image67.wmf"/><Relationship Id="rId2" Type="http://schemas.openxmlformats.org/officeDocument/2006/relationships/image" Target="../media/image66.wmf"/><Relationship Id="rId1" Type="http://schemas.openxmlformats.org/officeDocument/2006/relationships/image" Target="../media/image65.wmf"/><Relationship Id="rId6" Type="http://schemas.openxmlformats.org/officeDocument/2006/relationships/image" Target="../media/image70.wmf"/><Relationship Id="rId5" Type="http://schemas.openxmlformats.org/officeDocument/2006/relationships/image" Target="../media/image69.wmf"/><Relationship Id="rId4" Type="http://schemas.openxmlformats.org/officeDocument/2006/relationships/image" Target="../media/image68.wmf"/></Relationships>
</file>

<file path=ppt/drawings/_rels/vmlDrawing22.vml.rels><?xml version="1.0" encoding="UTF-8" standalone="yes"?>
<Relationships xmlns="http://schemas.openxmlformats.org/package/2006/relationships"><Relationship Id="rId3" Type="http://schemas.openxmlformats.org/officeDocument/2006/relationships/image" Target="../media/image72.wmf"/><Relationship Id="rId2" Type="http://schemas.openxmlformats.org/officeDocument/2006/relationships/image" Target="../media/image65.wmf"/><Relationship Id="rId1" Type="http://schemas.openxmlformats.org/officeDocument/2006/relationships/image" Target="../media/image71.wmf"/><Relationship Id="rId5" Type="http://schemas.openxmlformats.org/officeDocument/2006/relationships/image" Target="../media/image74.wmf"/><Relationship Id="rId4" Type="http://schemas.openxmlformats.org/officeDocument/2006/relationships/image" Target="../media/image73.wmf"/></Relationships>
</file>

<file path=ppt/drawings/_rels/vmlDrawing23.vml.rels><?xml version="1.0" encoding="UTF-8" standalone="yes"?>
<Relationships xmlns="http://schemas.openxmlformats.org/package/2006/relationships"><Relationship Id="rId2" Type="http://schemas.openxmlformats.org/officeDocument/2006/relationships/image" Target="../media/image79.wmf"/><Relationship Id="rId1" Type="http://schemas.openxmlformats.org/officeDocument/2006/relationships/image" Target="../media/image78.wmf"/></Relationships>
</file>

<file path=ppt/drawings/_rels/vmlDrawing24.vml.rels><?xml version="1.0" encoding="UTF-8" standalone="yes"?>
<Relationships xmlns="http://schemas.openxmlformats.org/package/2006/relationships"><Relationship Id="rId3" Type="http://schemas.openxmlformats.org/officeDocument/2006/relationships/image" Target="../media/image82.wmf"/><Relationship Id="rId2" Type="http://schemas.openxmlformats.org/officeDocument/2006/relationships/image" Target="../media/image81.wmf"/><Relationship Id="rId1" Type="http://schemas.openxmlformats.org/officeDocument/2006/relationships/image" Target="../media/image80.wmf"/></Relationships>
</file>

<file path=ppt/drawings/_rels/vmlDrawing25.vml.rels><?xml version="1.0" encoding="UTF-8" standalone="yes"?>
<Relationships xmlns="http://schemas.openxmlformats.org/package/2006/relationships"><Relationship Id="rId3" Type="http://schemas.openxmlformats.org/officeDocument/2006/relationships/image" Target="../media/image88.wmf"/><Relationship Id="rId2" Type="http://schemas.openxmlformats.org/officeDocument/2006/relationships/image" Target="../media/image87.wmf"/><Relationship Id="rId1" Type="http://schemas.openxmlformats.org/officeDocument/2006/relationships/image" Target="../media/image86.w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89.wmf"/></Relationships>
</file>

<file path=ppt/drawings/_rels/vmlDrawing27.vml.rels><?xml version="1.0" encoding="UTF-8" standalone="yes"?>
<Relationships xmlns="http://schemas.openxmlformats.org/package/2006/relationships"><Relationship Id="rId8" Type="http://schemas.openxmlformats.org/officeDocument/2006/relationships/image" Target="../media/image97.wmf"/><Relationship Id="rId3" Type="http://schemas.openxmlformats.org/officeDocument/2006/relationships/image" Target="../media/image92.wmf"/><Relationship Id="rId7" Type="http://schemas.openxmlformats.org/officeDocument/2006/relationships/image" Target="../media/image96.wmf"/><Relationship Id="rId2" Type="http://schemas.openxmlformats.org/officeDocument/2006/relationships/image" Target="../media/image91.wmf"/><Relationship Id="rId1" Type="http://schemas.openxmlformats.org/officeDocument/2006/relationships/image" Target="../media/image90.wmf"/><Relationship Id="rId6" Type="http://schemas.openxmlformats.org/officeDocument/2006/relationships/image" Target="../media/image95.wmf"/><Relationship Id="rId5" Type="http://schemas.openxmlformats.org/officeDocument/2006/relationships/image" Target="../media/image94.wmf"/><Relationship Id="rId4" Type="http://schemas.openxmlformats.org/officeDocument/2006/relationships/image" Target="../media/image93.wmf"/><Relationship Id="rId9" Type="http://schemas.openxmlformats.org/officeDocument/2006/relationships/image" Target="../media/image98.w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99.wmf"/></Relationships>
</file>

<file path=ppt/drawings/_rels/vmlDrawing29.vml.rels><?xml version="1.0" encoding="UTF-8" standalone="yes"?>
<Relationships xmlns="http://schemas.openxmlformats.org/package/2006/relationships"><Relationship Id="rId2" Type="http://schemas.openxmlformats.org/officeDocument/2006/relationships/image" Target="../media/image105.wmf"/><Relationship Id="rId1" Type="http://schemas.openxmlformats.org/officeDocument/2006/relationships/image" Target="../media/image104.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2.wmf"/><Relationship Id="rId2" Type="http://schemas.openxmlformats.org/officeDocument/2006/relationships/image" Target="../media/image11.wmf"/><Relationship Id="rId1" Type="http://schemas.openxmlformats.org/officeDocument/2006/relationships/image" Target="../media/image10.wmf"/></Relationships>
</file>

<file path=ppt/drawings/_rels/vmlDrawing30.vml.rels><?xml version="1.0" encoding="UTF-8" standalone="yes"?>
<Relationships xmlns="http://schemas.openxmlformats.org/package/2006/relationships"><Relationship Id="rId3" Type="http://schemas.openxmlformats.org/officeDocument/2006/relationships/image" Target="../media/image108.wmf"/><Relationship Id="rId2" Type="http://schemas.openxmlformats.org/officeDocument/2006/relationships/image" Target="../media/image107.wmf"/><Relationship Id="rId1" Type="http://schemas.openxmlformats.org/officeDocument/2006/relationships/image" Target="../media/image106.wmf"/><Relationship Id="rId4" Type="http://schemas.openxmlformats.org/officeDocument/2006/relationships/image" Target="../media/image109.w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114.wmf"/></Relationships>
</file>

<file path=ppt/drawings/_rels/vmlDrawing32.vml.rels><?xml version="1.0" encoding="UTF-8" standalone="yes"?>
<Relationships xmlns="http://schemas.openxmlformats.org/package/2006/relationships"><Relationship Id="rId3" Type="http://schemas.openxmlformats.org/officeDocument/2006/relationships/image" Target="../media/image123.wmf"/><Relationship Id="rId2" Type="http://schemas.openxmlformats.org/officeDocument/2006/relationships/image" Target="../media/image122.wmf"/><Relationship Id="rId1" Type="http://schemas.openxmlformats.org/officeDocument/2006/relationships/image" Target="../media/image121.wmf"/></Relationships>
</file>

<file path=ppt/drawings/_rels/vmlDrawing33.vml.rels><?xml version="1.0" encoding="UTF-8" standalone="yes"?>
<Relationships xmlns="http://schemas.openxmlformats.org/package/2006/relationships"><Relationship Id="rId3" Type="http://schemas.openxmlformats.org/officeDocument/2006/relationships/image" Target="../media/image126.wmf"/><Relationship Id="rId2" Type="http://schemas.openxmlformats.org/officeDocument/2006/relationships/image" Target="../media/image125.wmf"/><Relationship Id="rId1" Type="http://schemas.openxmlformats.org/officeDocument/2006/relationships/image" Target="../media/image124.wmf"/><Relationship Id="rId4" Type="http://schemas.openxmlformats.org/officeDocument/2006/relationships/image" Target="../media/image127.wmf"/></Relationships>
</file>

<file path=ppt/drawings/_rels/vmlDrawing34.vml.rels><?xml version="1.0" encoding="UTF-8" standalone="yes"?>
<Relationships xmlns="http://schemas.openxmlformats.org/package/2006/relationships"><Relationship Id="rId3" Type="http://schemas.openxmlformats.org/officeDocument/2006/relationships/image" Target="../media/image128.wmf"/><Relationship Id="rId2" Type="http://schemas.openxmlformats.org/officeDocument/2006/relationships/image" Target="../media/image127.wmf"/><Relationship Id="rId1" Type="http://schemas.openxmlformats.org/officeDocument/2006/relationships/image" Target="../media/image126.wmf"/><Relationship Id="rId4" Type="http://schemas.openxmlformats.org/officeDocument/2006/relationships/image" Target="../media/image129.wmf"/></Relationships>
</file>

<file path=ppt/drawings/_rels/vmlDrawing35.vml.rels><?xml version="1.0" encoding="UTF-8" standalone="yes"?>
<Relationships xmlns="http://schemas.openxmlformats.org/package/2006/relationships"><Relationship Id="rId1" Type="http://schemas.openxmlformats.org/officeDocument/2006/relationships/image" Target="../media/image131.wmf"/></Relationships>
</file>

<file path=ppt/drawings/_rels/vmlDrawing36.vml.rels><?xml version="1.0" encoding="UTF-8" standalone="yes"?>
<Relationships xmlns="http://schemas.openxmlformats.org/package/2006/relationships"><Relationship Id="rId3" Type="http://schemas.openxmlformats.org/officeDocument/2006/relationships/image" Target="../media/image141.wmf"/><Relationship Id="rId2" Type="http://schemas.openxmlformats.org/officeDocument/2006/relationships/image" Target="../media/image140.wmf"/><Relationship Id="rId1" Type="http://schemas.openxmlformats.org/officeDocument/2006/relationships/image" Target="../media/image139.wmf"/></Relationships>
</file>

<file path=ppt/drawings/_rels/vmlDrawing37.vml.rels><?xml version="1.0" encoding="UTF-8" standalone="yes"?>
<Relationships xmlns="http://schemas.openxmlformats.org/package/2006/relationships"><Relationship Id="rId3" Type="http://schemas.openxmlformats.org/officeDocument/2006/relationships/image" Target="../media/image150.wmf"/><Relationship Id="rId2" Type="http://schemas.openxmlformats.org/officeDocument/2006/relationships/image" Target="../media/image149.wmf"/><Relationship Id="rId1" Type="http://schemas.openxmlformats.org/officeDocument/2006/relationships/image" Target="../media/image148.wmf"/><Relationship Id="rId4" Type="http://schemas.openxmlformats.org/officeDocument/2006/relationships/image" Target="../media/image151.wmf"/></Relationships>
</file>

<file path=ppt/drawings/_rels/vmlDrawing38.vml.rels><?xml version="1.0" encoding="UTF-8" standalone="yes"?>
<Relationships xmlns="http://schemas.openxmlformats.org/package/2006/relationships"><Relationship Id="rId2" Type="http://schemas.openxmlformats.org/officeDocument/2006/relationships/image" Target="../media/image153.wmf"/><Relationship Id="rId1" Type="http://schemas.openxmlformats.org/officeDocument/2006/relationships/image" Target="../media/image152.wmf"/></Relationships>
</file>

<file path=ppt/drawings/_rels/vmlDrawing39.vml.rels><?xml version="1.0" encoding="UTF-8" standalone="yes"?>
<Relationships xmlns="http://schemas.openxmlformats.org/package/2006/relationships"><Relationship Id="rId3" Type="http://schemas.openxmlformats.org/officeDocument/2006/relationships/image" Target="../media/image162.wmf"/><Relationship Id="rId2" Type="http://schemas.openxmlformats.org/officeDocument/2006/relationships/image" Target="../media/image161.wmf"/><Relationship Id="rId1" Type="http://schemas.openxmlformats.org/officeDocument/2006/relationships/image" Target="../media/image160.wmf"/><Relationship Id="rId6" Type="http://schemas.openxmlformats.org/officeDocument/2006/relationships/image" Target="../media/image165.wmf"/><Relationship Id="rId5" Type="http://schemas.openxmlformats.org/officeDocument/2006/relationships/image" Target="../media/image164.wmf"/><Relationship Id="rId4" Type="http://schemas.openxmlformats.org/officeDocument/2006/relationships/image" Target="../media/image163.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14.wmf"/><Relationship Id="rId1" Type="http://schemas.openxmlformats.org/officeDocument/2006/relationships/image" Target="../media/image10.wmf"/></Relationships>
</file>

<file path=ppt/drawings/_rels/vmlDrawing40.vml.rels><?xml version="1.0" encoding="UTF-8" standalone="yes"?>
<Relationships xmlns="http://schemas.openxmlformats.org/package/2006/relationships"><Relationship Id="rId1" Type="http://schemas.openxmlformats.org/officeDocument/2006/relationships/image" Target="../media/image166.w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16.wmf"/><Relationship Id="rId1" Type="http://schemas.openxmlformats.org/officeDocument/2006/relationships/image" Target="../media/image15.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19.wmf"/><Relationship Id="rId1" Type="http://schemas.openxmlformats.org/officeDocument/2006/relationships/image" Target="../media/image18.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8.w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24.wmf"/><Relationship Id="rId1" Type="http://schemas.openxmlformats.org/officeDocument/2006/relationships/image" Target="../media/image18.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26.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D95E31A-BE61-4FC7-B5B0-CB4E3FB1C3D8}" type="datetimeFigureOut">
              <a:rPr lang="zh-TW" altLang="en-US" smtClean="0"/>
              <a:pPr/>
              <a:t>2013/8/12</a:t>
            </a:fld>
            <a:endParaRPr lang="zh-TW" altLang="en-US"/>
          </a:p>
        </p:txBody>
      </p:sp>
      <p:sp>
        <p:nvSpPr>
          <p:cNvPr id="4" name="投影片圖像版面配置區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6" name="頁尾版面配置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C3E2331-F440-48EB-BF3E-08809D3D0F37}" type="slidenum">
              <a:rPr lang="zh-TW" altLang="en-US" smtClean="0"/>
              <a:pPr/>
              <a:t>‹#›</a:t>
            </a:fld>
            <a:endParaRPr lang="zh-TW"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標題投影片">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a:xfrm>
            <a:off x="685800" y="1905000"/>
            <a:ext cx="7772400" cy="1143000"/>
          </a:xfrm>
        </p:spPr>
        <p:txBody>
          <a:bodyPr/>
          <a:lstStyle>
            <a:lvl1pPr algn="ctr">
              <a:defRPr b="1" cap="none" spc="5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defRPr>
            </a:lvl1pPr>
          </a:lstStyle>
          <a:p>
            <a:r>
              <a:rPr lang="zh-TW" altLang="en-US" smtClean="0"/>
              <a:t>按一下以編輯母片標題樣式</a:t>
            </a:r>
            <a:endParaRPr lang="zh-TW" altLang="en-US" dirty="0"/>
          </a:p>
        </p:txBody>
      </p:sp>
      <p:sp>
        <p:nvSpPr>
          <p:cNvPr id="3075" name="Rectangle 3"/>
          <p:cNvSpPr>
            <a:spLocks noGrp="1" noChangeArrowheads="1"/>
          </p:cNvSpPr>
          <p:nvPr>
            <p:ph type="subTitle" idx="1"/>
          </p:nvPr>
        </p:nvSpPr>
        <p:spPr>
          <a:xfrm>
            <a:off x="1371600" y="3429000"/>
            <a:ext cx="6400800" cy="1524000"/>
          </a:xfrm>
        </p:spPr>
        <p:txBody>
          <a:bodyPr/>
          <a:lstStyle>
            <a:lvl1pPr marL="0" indent="0" algn="ctr">
              <a:buFontTx/>
              <a:buNone/>
              <a:defRPr sz="3600" b="1" cap="none" spc="5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defRPr>
            </a:lvl1pPr>
          </a:lstStyle>
          <a:p>
            <a:r>
              <a:rPr lang="zh-TW" altLang="en-US" smtClean="0"/>
              <a:t>按一下以編輯母片副標題樣式</a:t>
            </a:r>
            <a:endParaRPr lang="zh-TW" altLang="en-US"/>
          </a:p>
        </p:txBody>
      </p:sp>
      <p:sp>
        <p:nvSpPr>
          <p:cNvPr id="3076" name="Rectangle 4"/>
          <p:cNvSpPr>
            <a:spLocks noGrp="1" noChangeArrowheads="1"/>
          </p:cNvSpPr>
          <p:nvPr>
            <p:ph type="dt" sz="half" idx="2"/>
          </p:nvPr>
        </p:nvSpPr>
        <p:spPr/>
        <p:txBody>
          <a:bodyPr/>
          <a:lstStyle>
            <a:lvl1pPr>
              <a:defRPr/>
            </a:lvl1pPr>
          </a:lstStyle>
          <a:p>
            <a:r>
              <a:rPr lang="en-US" altLang="zh-TW" smtClean="0"/>
              <a:t>Copyright © </a:t>
            </a:r>
            <a:r>
              <a:rPr lang="zh-TW" altLang="en-US" smtClean="0"/>
              <a:t>滄海書局</a:t>
            </a:r>
            <a:endParaRPr lang="zh-TW" altLang="en-US"/>
          </a:p>
        </p:txBody>
      </p:sp>
      <p:sp>
        <p:nvSpPr>
          <p:cNvPr id="3077" name="Rectangle 5"/>
          <p:cNvSpPr>
            <a:spLocks noGrp="1" noChangeArrowheads="1"/>
          </p:cNvSpPr>
          <p:nvPr>
            <p:ph type="ftr" sz="quarter" idx="3"/>
          </p:nvPr>
        </p:nvSpPr>
        <p:spPr/>
        <p:txBody>
          <a:bodyPr/>
          <a:lstStyle>
            <a:lvl1pPr>
              <a:defRPr/>
            </a:lvl1pPr>
          </a:lstStyle>
          <a:p>
            <a:endParaRPr lang="zh-TW" altLang="en-US"/>
          </a:p>
        </p:txBody>
      </p:sp>
      <p:sp>
        <p:nvSpPr>
          <p:cNvPr id="3078" name="Rectangle 6"/>
          <p:cNvSpPr>
            <a:spLocks noGrp="1" noChangeArrowheads="1"/>
          </p:cNvSpPr>
          <p:nvPr>
            <p:ph type="sldNum" sz="quarter" idx="4"/>
          </p:nvPr>
        </p:nvSpPr>
        <p:spPr/>
        <p:txBody>
          <a:bodyPr/>
          <a:lstStyle>
            <a:lvl1pPr>
              <a:defRPr/>
            </a:lvl1pPr>
          </a:lstStyle>
          <a:p>
            <a:fld id="{99AA521B-A282-4913-8321-050F21DB6AD4}" type="slidenum">
              <a:rPr lang="zh-TW" altLang="en-US" smtClean="0"/>
              <a:pPr/>
              <a:t>‹#›</a:t>
            </a:fld>
            <a:endParaRPr lang="zh-TW" altLang="en-US"/>
          </a:p>
        </p:txBody>
      </p:sp>
      <p:pic>
        <p:nvPicPr>
          <p:cNvPr id="7" name="圖片 6" descr="PS0387C.JPG"/>
          <p:cNvPicPr>
            <a:picLocks noChangeAspect="1"/>
          </p:cNvPicPr>
          <p:nvPr/>
        </p:nvPicPr>
        <p:blipFill>
          <a:blip r:embed="rId3" cstate="print"/>
          <a:stretch>
            <a:fillRect/>
          </a:stretch>
        </p:blipFill>
        <p:spPr>
          <a:xfrm>
            <a:off x="755576" y="260648"/>
            <a:ext cx="1127760" cy="1542288"/>
          </a:xfrm>
          <a:prstGeom prst="rect">
            <a:avLst/>
          </a:prstGeom>
          <a:ln>
            <a:noFill/>
          </a:ln>
          <a:effectLst>
            <a:outerShdw blurRad="190500" algn="tl" rotWithShape="0">
              <a:srgbClr val="000000">
                <a:alpha val="70000"/>
              </a:srgbClr>
            </a:outerShdw>
          </a:effectLst>
        </p:spPr>
      </p:pic>
      <p:pic>
        <p:nvPicPr>
          <p:cNvPr id="8" name="圖片 7" descr="封面1.png"/>
          <p:cNvPicPr>
            <a:picLocks noChangeAspect="1"/>
          </p:cNvPicPr>
          <p:nvPr/>
        </p:nvPicPr>
        <p:blipFill>
          <a:blip r:embed="rId4" cstate="print"/>
          <a:stretch>
            <a:fillRect/>
          </a:stretch>
        </p:blipFill>
        <p:spPr>
          <a:xfrm>
            <a:off x="3635896" y="5753492"/>
            <a:ext cx="2048087" cy="627836"/>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lvl1pPr>
              <a:defRPr/>
            </a:lvl1pPr>
          </a:lstStyle>
          <a:p>
            <a:r>
              <a:rPr lang="en-US" altLang="zh-TW" smtClean="0"/>
              <a:t>Copyright © </a:t>
            </a:r>
            <a:r>
              <a:rPr lang="zh-TW" altLang="en-US" smtClean="0"/>
              <a:t>滄海書局</a:t>
            </a:r>
            <a:endParaRPr lang="zh-TW" altLang="en-US"/>
          </a:p>
        </p:txBody>
      </p:sp>
      <p:sp>
        <p:nvSpPr>
          <p:cNvPr id="5" name="頁尾版面配置區 4"/>
          <p:cNvSpPr>
            <a:spLocks noGrp="1"/>
          </p:cNvSpPr>
          <p:nvPr>
            <p:ph type="ftr" sz="quarter" idx="11"/>
          </p:nvPr>
        </p:nvSpPr>
        <p:spPr/>
        <p:txBody>
          <a:bodyPr/>
          <a:lstStyle>
            <a:lvl1pPr>
              <a:defRPr/>
            </a:lvl1pPr>
          </a:lstStyle>
          <a:p>
            <a:endParaRPr lang="zh-TW" altLang="en-US"/>
          </a:p>
        </p:txBody>
      </p:sp>
      <p:sp>
        <p:nvSpPr>
          <p:cNvPr id="6" name="投影片編號版面配置區 5"/>
          <p:cNvSpPr>
            <a:spLocks noGrp="1"/>
          </p:cNvSpPr>
          <p:nvPr>
            <p:ph type="sldNum" sz="quarter" idx="12"/>
          </p:nvPr>
        </p:nvSpPr>
        <p:spPr/>
        <p:txBody>
          <a:bodyPr/>
          <a:lstStyle>
            <a:lvl1pPr>
              <a:defRPr/>
            </a:lvl1pPr>
          </a:lstStyle>
          <a:p>
            <a:fld id="{99AA521B-A282-4913-8321-050F21DB6AD4}" type="slidenum">
              <a:rPr lang="zh-TW" altLang="en-US" smtClean="0"/>
              <a:pPr/>
              <a:t>‹#›</a:t>
            </a:fld>
            <a:endParaRPr lang="zh-TW"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515100" y="1219200"/>
            <a:ext cx="1943100" cy="4876800"/>
          </a:xfrm>
        </p:spPr>
        <p:txBody>
          <a:bodyPr vert="eaVert"/>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a:xfrm>
            <a:off x="685800" y="1219200"/>
            <a:ext cx="5676900" cy="4876800"/>
          </a:xfr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lvl1pPr>
              <a:defRPr/>
            </a:lvl1pPr>
          </a:lstStyle>
          <a:p>
            <a:r>
              <a:rPr lang="en-US" altLang="zh-TW" smtClean="0"/>
              <a:t>Copyright © </a:t>
            </a:r>
            <a:r>
              <a:rPr lang="zh-TW" altLang="en-US" smtClean="0"/>
              <a:t>滄海書局</a:t>
            </a:r>
            <a:endParaRPr lang="zh-TW" altLang="en-US"/>
          </a:p>
        </p:txBody>
      </p:sp>
      <p:sp>
        <p:nvSpPr>
          <p:cNvPr id="5" name="頁尾版面配置區 4"/>
          <p:cNvSpPr>
            <a:spLocks noGrp="1"/>
          </p:cNvSpPr>
          <p:nvPr>
            <p:ph type="ftr" sz="quarter" idx="11"/>
          </p:nvPr>
        </p:nvSpPr>
        <p:spPr/>
        <p:txBody>
          <a:bodyPr/>
          <a:lstStyle>
            <a:lvl1pPr>
              <a:defRPr/>
            </a:lvl1pPr>
          </a:lstStyle>
          <a:p>
            <a:endParaRPr lang="zh-TW" altLang="en-US"/>
          </a:p>
        </p:txBody>
      </p:sp>
      <p:sp>
        <p:nvSpPr>
          <p:cNvPr id="6" name="投影片編號版面配置區 5"/>
          <p:cNvSpPr>
            <a:spLocks noGrp="1"/>
          </p:cNvSpPr>
          <p:nvPr>
            <p:ph type="sldNum" sz="quarter" idx="12"/>
          </p:nvPr>
        </p:nvSpPr>
        <p:spPr/>
        <p:txBody>
          <a:bodyPr/>
          <a:lstStyle>
            <a:lvl1pPr>
              <a:defRPr/>
            </a:lvl1pPr>
          </a:lstStyle>
          <a:p>
            <a:fld id="{99AA521B-A282-4913-8321-050F21DB6AD4}" type="slidenum">
              <a:rPr lang="zh-TW" altLang="en-US" smtClean="0"/>
              <a:pPr/>
              <a:t>‹#›</a:t>
            </a:fld>
            <a:endParaRPr lang="zh-TW"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a:xfrm>
            <a:off x="323528" y="44624"/>
            <a:ext cx="8496944" cy="914400"/>
          </a:xfrm>
        </p:spPr>
        <p:txBody>
          <a:bodyPr/>
          <a:lstStyle>
            <a:lvl1pPr>
              <a:defRPr baseline="0"/>
            </a:lvl1pPr>
          </a:lstStyle>
          <a:p>
            <a:r>
              <a:rPr lang="zh-TW" altLang="en-US" smtClean="0"/>
              <a:t>按一下以編輯母片標題樣式</a:t>
            </a:r>
            <a:endParaRPr lang="zh-TW" altLang="en-US" dirty="0"/>
          </a:p>
        </p:txBody>
      </p:sp>
      <p:sp>
        <p:nvSpPr>
          <p:cNvPr id="3" name="內容版面配置區 2"/>
          <p:cNvSpPr>
            <a:spLocks noGrp="1"/>
          </p:cNvSpPr>
          <p:nvPr>
            <p:ph idx="1"/>
          </p:nvPr>
        </p:nvSpPr>
        <p:spPr>
          <a:xfrm>
            <a:off x="323528" y="1268760"/>
            <a:ext cx="8496944" cy="5112568"/>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a:xfrm>
            <a:off x="323528" y="6525344"/>
            <a:ext cx="1905000" cy="332656"/>
          </a:xfrm>
        </p:spPr>
        <p:txBody>
          <a:bodyPr/>
          <a:lstStyle>
            <a:lvl1pPr>
              <a:defRPr/>
            </a:lvl1pPr>
          </a:lstStyle>
          <a:p>
            <a:r>
              <a:rPr lang="en-US" altLang="zh-TW" smtClean="0"/>
              <a:t>Copyright © </a:t>
            </a:r>
            <a:r>
              <a:rPr lang="zh-TW" altLang="en-US" smtClean="0"/>
              <a:t>滄海書局</a:t>
            </a:r>
            <a:endParaRPr lang="zh-TW" altLang="en-US"/>
          </a:p>
        </p:txBody>
      </p:sp>
      <p:sp>
        <p:nvSpPr>
          <p:cNvPr id="5" name="頁尾版面配置區 4"/>
          <p:cNvSpPr>
            <a:spLocks noGrp="1"/>
          </p:cNvSpPr>
          <p:nvPr>
            <p:ph type="ftr" sz="quarter" idx="11"/>
          </p:nvPr>
        </p:nvSpPr>
        <p:spPr/>
        <p:txBody>
          <a:bodyPr/>
          <a:lstStyle>
            <a:lvl1pPr>
              <a:defRPr/>
            </a:lvl1pPr>
          </a:lstStyle>
          <a:p>
            <a:endParaRPr lang="zh-TW" altLang="en-US"/>
          </a:p>
        </p:txBody>
      </p:sp>
      <p:sp>
        <p:nvSpPr>
          <p:cNvPr id="6" name="投影片編號版面配置區 5"/>
          <p:cNvSpPr>
            <a:spLocks noGrp="1"/>
          </p:cNvSpPr>
          <p:nvPr>
            <p:ph type="sldNum" sz="quarter" idx="12"/>
          </p:nvPr>
        </p:nvSpPr>
        <p:spPr>
          <a:xfrm>
            <a:off x="6915472" y="6525344"/>
            <a:ext cx="1905000" cy="332656"/>
          </a:xfrm>
        </p:spPr>
        <p:txBody>
          <a:bodyPr/>
          <a:lstStyle>
            <a:lvl1pPr>
              <a:defRPr/>
            </a:lvl1pPr>
          </a:lstStyle>
          <a:p>
            <a:fld id="{99AA521B-A282-4913-8321-050F21DB6AD4}" type="slidenum">
              <a:rPr lang="zh-TW" altLang="en-US" smtClean="0"/>
              <a:pPr/>
              <a:t>‹#›</a:t>
            </a:fld>
            <a:endParaRPr lang="zh-TW"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4406900"/>
            <a:ext cx="7772400" cy="1362075"/>
          </a:xfrm>
        </p:spPr>
        <p:txBody>
          <a:bodyPr anchor="t"/>
          <a:lstStyle>
            <a:lvl1pPr algn="l">
              <a:defRPr sz="4000" b="1" cap="all"/>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TW" altLang="en-US" smtClean="0"/>
              <a:t>按一下以編輯母片文字樣式</a:t>
            </a:r>
          </a:p>
        </p:txBody>
      </p:sp>
      <p:sp>
        <p:nvSpPr>
          <p:cNvPr id="4" name="日期版面配置區 3"/>
          <p:cNvSpPr>
            <a:spLocks noGrp="1"/>
          </p:cNvSpPr>
          <p:nvPr>
            <p:ph type="dt" sz="half" idx="10"/>
          </p:nvPr>
        </p:nvSpPr>
        <p:spPr/>
        <p:txBody>
          <a:bodyPr/>
          <a:lstStyle>
            <a:lvl1pPr>
              <a:defRPr/>
            </a:lvl1pPr>
          </a:lstStyle>
          <a:p>
            <a:r>
              <a:rPr lang="en-US" altLang="zh-TW" smtClean="0"/>
              <a:t>Copyright © </a:t>
            </a:r>
            <a:r>
              <a:rPr lang="zh-TW" altLang="en-US" smtClean="0"/>
              <a:t>滄海書局</a:t>
            </a:r>
            <a:endParaRPr lang="zh-TW" altLang="en-US"/>
          </a:p>
        </p:txBody>
      </p:sp>
      <p:sp>
        <p:nvSpPr>
          <p:cNvPr id="5" name="頁尾版面配置區 4"/>
          <p:cNvSpPr>
            <a:spLocks noGrp="1"/>
          </p:cNvSpPr>
          <p:nvPr>
            <p:ph type="ftr" sz="quarter" idx="11"/>
          </p:nvPr>
        </p:nvSpPr>
        <p:spPr/>
        <p:txBody>
          <a:bodyPr/>
          <a:lstStyle>
            <a:lvl1pPr>
              <a:defRPr/>
            </a:lvl1pPr>
          </a:lstStyle>
          <a:p>
            <a:endParaRPr lang="zh-TW" altLang="en-US"/>
          </a:p>
        </p:txBody>
      </p:sp>
      <p:sp>
        <p:nvSpPr>
          <p:cNvPr id="6" name="投影片編號版面配置區 5"/>
          <p:cNvSpPr>
            <a:spLocks noGrp="1"/>
          </p:cNvSpPr>
          <p:nvPr>
            <p:ph type="sldNum" sz="quarter" idx="12"/>
          </p:nvPr>
        </p:nvSpPr>
        <p:spPr/>
        <p:txBody>
          <a:bodyPr/>
          <a:lstStyle>
            <a:lvl1pPr>
              <a:defRPr/>
            </a:lvl1pPr>
          </a:lstStyle>
          <a:p>
            <a:fld id="{99AA521B-A282-4913-8321-050F21DB6AD4}" type="slidenum">
              <a:rPr lang="zh-TW" altLang="en-US" smtClean="0"/>
              <a:pPr/>
              <a:t>‹#›</a:t>
            </a:fld>
            <a:endParaRPr lang="zh-TW"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sz="half" idx="1"/>
          </p:nvPr>
        </p:nvSpPr>
        <p:spPr>
          <a:xfrm>
            <a:off x="685800" y="2209800"/>
            <a:ext cx="3810000" cy="3886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4648200" y="2209800"/>
            <a:ext cx="3810000" cy="3886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日期版面配置區 4"/>
          <p:cNvSpPr>
            <a:spLocks noGrp="1"/>
          </p:cNvSpPr>
          <p:nvPr>
            <p:ph type="dt" sz="half" idx="10"/>
          </p:nvPr>
        </p:nvSpPr>
        <p:spPr/>
        <p:txBody>
          <a:bodyPr/>
          <a:lstStyle>
            <a:lvl1pPr>
              <a:defRPr/>
            </a:lvl1pPr>
          </a:lstStyle>
          <a:p>
            <a:r>
              <a:rPr lang="en-US" altLang="zh-TW" smtClean="0"/>
              <a:t>Copyright © </a:t>
            </a:r>
            <a:r>
              <a:rPr lang="zh-TW" altLang="en-US" smtClean="0"/>
              <a:t>滄海書局</a:t>
            </a:r>
            <a:endParaRPr lang="zh-TW" altLang="en-US"/>
          </a:p>
        </p:txBody>
      </p:sp>
      <p:sp>
        <p:nvSpPr>
          <p:cNvPr id="6" name="頁尾版面配置區 5"/>
          <p:cNvSpPr>
            <a:spLocks noGrp="1"/>
          </p:cNvSpPr>
          <p:nvPr>
            <p:ph type="ftr" sz="quarter" idx="11"/>
          </p:nvPr>
        </p:nvSpPr>
        <p:spPr/>
        <p:txBody>
          <a:bodyPr/>
          <a:lstStyle>
            <a:lvl1pPr>
              <a:defRPr/>
            </a:lvl1pPr>
          </a:lstStyle>
          <a:p>
            <a:endParaRPr lang="zh-TW" altLang="en-US"/>
          </a:p>
        </p:txBody>
      </p:sp>
      <p:sp>
        <p:nvSpPr>
          <p:cNvPr id="7" name="投影片編號版面配置區 6"/>
          <p:cNvSpPr>
            <a:spLocks noGrp="1"/>
          </p:cNvSpPr>
          <p:nvPr>
            <p:ph type="sldNum" sz="quarter" idx="12"/>
          </p:nvPr>
        </p:nvSpPr>
        <p:spPr/>
        <p:txBody>
          <a:bodyPr/>
          <a:lstStyle>
            <a:lvl1pPr>
              <a:defRPr/>
            </a:lvl1pPr>
          </a:lstStyle>
          <a:p>
            <a:fld id="{99AA521B-A282-4913-8321-050F21DB6AD4}" type="slidenum">
              <a:rPr lang="zh-TW" altLang="en-US" smtClean="0"/>
              <a:pPr/>
              <a:t>‹#›</a:t>
            </a:fld>
            <a:endParaRPr lang="zh-TW"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1143000"/>
          </a:xfrm>
        </p:spPr>
        <p:txBody>
          <a:bodyPr/>
          <a:lstStyle>
            <a:lvl1pPr>
              <a:defRPr/>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文字版面配置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6" name="內容版面配置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7" name="日期版面配置區 6"/>
          <p:cNvSpPr>
            <a:spLocks noGrp="1"/>
          </p:cNvSpPr>
          <p:nvPr>
            <p:ph type="dt" sz="half" idx="10"/>
          </p:nvPr>
        </p:nvSpPr>
        <p:spPr/>
        <p:txBody>
          <a:bodyPr/>
          <a:lstStyle>
            <a:lvl1pPr>
              <a:defRPr/>
            </a:lvl1pPr>
          </a:lstStyle>
          <a:p>
            <a:r>
              <a:rPr lang="en-US" altLang="zh-TW" smtClean="0"/>
              <a:t>Copyright © </a:t>
            </a:r>
            <a:r>
              <a:rPr lang="zh-TW" altLang="en-US" smtClean="0"/>
              <a:t>滄海書局</a:t>
            </a:r>
            <a:endParaRPr lang="zh-TW" altLang="en-US"/>
          </a:p>
        </p:txBody>
      </p:sp>
      <p:sp>
        <p:nvSpPr>
          <p:cNvPr id="8" name="頁尾版面配置區 7"/>
          <p:cNvSpPr>
            <a:spLocks noGrp="1"/>
          </p:cNvSpPr>
          <p:nvPr>
            <p:ph type="ftr" sz="quarter" idx="11"/>
          </p:nvPr>
        </p:nvSpPr>
        <p:spPr/>
        <p:txBody>
          <a:bodyPr/>
          <a:lstStyle>
            <a:lvl1pPr>
              <a:defRPr/>
            </a:lvl1pPr>
          </a:lstStyle>
          <a:p>
            <a:endParaRPr lang="zh-TW" altLang="en-US"/>
          </a:p>
        </p:txBody>
      </p:sp>
      <p:sp>
        <p:nvSpPr>
          <p:cNvPr id="9" name="投影片編號版面配置區 8"/>
          <p:cNvSpPr>
            <a:spLocks noGrp="1"/>
          </p:cNvSpPr>
          <p:nvPr>
            <p:ph type="sldNum" sz="quarter" idx="12"/>
          </p:nvPr>
        </p:nvSpPr>
        <p:spPr/>
        <p:txBody>
          <a:bodyPr/>
          <a:lstStyle>
            <a:lvl1pPr>
              <a:defRPr/>
            </a:lvl1pPr>
          </a:lstStyle>
          <a:p>
            <a:fld id="{99AA521B-A282-4913-8321-050F21DB6AD4}" type="slidenum">
              <a:rPr lang="zh-TW" altLang="en-US" smtClean="0"/>
              <a:pPr/>
              <a:t>‹#›</a:t>
            </a:fld>
            <a:endParaRPr lang="zh-TW"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日期版面配置區 2"/>
          <p:cNvSpPr>
            <a:spLocks noGrp="1"/>
          </p:cNvSpPr>
          <p:nvPr>
            <p:ph type="dt" sz="half" idx="10"/>
          </p:nvPr>
        </p:nvSpPr>
        <p:spPr/>
        <p:txBody>
          <a:bodyPr/>
          <a:lstStyle>
            <a:lvl1pPr>
              <a:defRPr/>
            </a:lvl1pPr>
          </a:lstStyle>
          <a:p>
            <a:r>
              <a:rPr lang="en-US" altLang="zh-TW" smtClean="0"/>
              <a:t>Copyright © </a:t>
            </a:r>
            <a:r>
              <a:rPr lang="zh-TW" altLang="en-US" smtClean="0"/>
              <a:t>滄海書局</a:t>
            </a:r>
            <a:endParaRPr lang="zh-TW" altLang="en-US"/>
          </a:p>
        </p:txBody>
      </p:sp>
      <p:sp>
        <p:nvSpPr>
          <p:cNvPr id="4" name="頁尾版面配置區 3"/>
          <p:cNvSpPr>
            <a:spLocks noGrp="1"/>
          </p:cNvSpPr>
          <p:nvPr>
            <p:ph type="ftr" sz="quarter" idx="11"/>
          </p:nvPr>
        </p:nvSpPr>
        <p:spPr/>
        <p:txBody>
          <a:bodyPr/>
          <a:lstStyle>
            <a:lvl1pPr>
              <a:defRPr/>
            </a:lvl1pPr>
          </a:lstStyle>
          <a:p>
            <a:endParaRPr lang="zh-TW" altLang="en-US"/>
          </a:p>
        </p:txBody>
      </p:sp>
      <p:sp>
        <p:nvSpPr>
          <p:cNvPr id="5" name="投影片編號版面配置區 4"/>
          <p:cNvSpPr>
            <a:spLocks noGrp="1"/>
          </p:cNvSpPr>
          <p:nvPr>
            <p:ph type="sldNum" sz="quarter" idx="12"/>
          </p:nvPr>
        </p:nvSpPr>
        <p:spPr/>
        <p:txBody>
          <a:bodyPr/>
          <a:lstStyle>
            <a:lvl1pPr>
              <a:defRPr/>
            </a:lvl1pPr>
          </a:lstStyle>
          <a:p>
            <a:fld id="{99AA521B-A282-4913-8321-050F21DB6AD4}" type="slidenum">
              <a:rPr lang="zh-TW" altLang="en-US" smtClean="0"/>
              <a:pPr/>
              <a:t>‹#›</a:t>
            </a:fld>
            <a:endParaRPr lang="zh-TW"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p:cNvSpPr>
            <a:spLocks noGrp="1"/>
          </p:cNvSpPr>
          <p:nvPr>
            <p:ph type="dt" sz="half" idx="10"/>
          </p:nvPr>
        </p:nvSpPr>
        <p:spPr/>
        <p:txBody>
          <a:bodyPr/>
          <a:lstStyle>
            <a:lvl1pPr>
              <a:defRPr/>
            </a:lvl1pPr>
          </a:lstStyle>
          <a:p>
            <a:r>
              <a:rPr lang="en-US" altLang="zh-TW" smtClean="0"/>
              <a:t>Copyright © </a:t>
            </a:r>
            <a:r>
              <a:rPr lang="zh-TW" altLang="en-US" smtClean="0"/>
              <a:t>滄海書局</a:t>
            </a:r>
            <a:endParaRPr lang="zh-TW" altLang="en-US"/>
          </a:p>
        </p:txBody>
      </p:sp>
      <p:sp>
        <p:nvSpPr>
          <p:cNvPr id="3" name="頁尾版面配置區 2"/>
          <p:cNvSpPr>
            <a:spLocks noGrp="1"/>
          </p:cNvSpPr>
          <p:nvPr>
            <p:ph type="ftr" sz="quarter" idx="11"/>
          </p:nvPr>
        </p:nvSpPr>
        <p:spPr/>
        <p:txBody>
          <a:bodyPr/>
          <a:lstStyle>
            <a:lvl1pPr>
              <a:defRPr/>
            </a:lvl1pPr>
          </a:lstStyle>
          <a:p>
            <a:endParaRPr lang="zh-TW" altLang="en-US"/>
          </a:p>
        </p:txBody>
      </p:sp>
      <p:sp>
        <p:nvSpPr>
          <p:cNvPr id="4" name="投影片編號版面配置區 3"/>
          <p:cNvSpPr>
            <a:spLocks noGrp="1"/>
          </p:cNvSpPr>
          <p:nvPr>
            <p:ph type="sldNum" sz="quarter" idx="12"/>
          </p:nvPr>
        </p:nvSpPr>
        <p:spPr/>
        <p:txBody>
          <a:bodyPr/>
          <a:lstStyle>
            <a:lvl1pPr>
              <a:defRPr/>
            </a:lvl1pPr>
          </a:lstStyle>
          <a:p>
            <a:fld id="{99AA521B-A282-4913-8321-050F21DB6AD4}" type="slidenum">
              <a:rPr lang="zh-TW" altLang="en-US" smtClean="0"/>
              <a:pPr/>
              <a:t>‹#›</a:t>
            </a:fld>
            <a:endParaRPr lang="zh-TW"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0" y="273050"/>
            <a:ext cx="3008313" cy="1162050"/>
          </a:xfrm>
        </p:spPr>
        <p:txBody>
          <a:bodyPr anchor="b"/>
          <a:lstStyle>
            <a:lvl1pPr algn="l">
              <a:defRPr sz="2000" b="1"/>
            </a:lvl1pPr>
          </a:lstStyle>
          <a:p>
            <a:r>
              <a:rPr lang="zh-TW" altLang="en-US" smtClean="0"/>
              <a:t>按一下以編輯母片標題樣式</a:t>
            </a:r>
            <a:endParaRPr lang="zh-TW" altLang="en-US"/>
          </a:p>
        </p:txBody>
      </p:sp>
      <p:sp>
        <p:nvSpPr>
          <p:cNvPr id="3" name="內容版面配置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文字版面配置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
        <p:nvSpPr>
          <p:cNvPr id="5" name="日期版面配置區 4"/>
          <p:cNvSpPr>
            <a:spLocks noGrp="1"/>
          </p:cNvSpPr>
          <p:nvPr>
            <p:ph type="dt" sz="half" idx="10"/>
          </p:nvPr>
        </p:nvSpPr>
        <p:spPr/>
        <p:txBody>
          <a:bodyPr/>
          <a:lstStyle>
            <a:lvl1pPr>
              <a:defRPr/>
            </a:lvl1pPr>
          </a:lstStyle>
          <a:p>
            <a:r>
              <a:rPr lang="en-US" altLang="zh-TW" smtClean="0"/>
              <a:t>Copyright © </a:t>
            </a:r>
            <a:r>
              <a:rPr lang="zh-TW" altLang="en-US" smtClean="0"/>
              <a:t>滄海書局</a:t>
            </a:r>
            <a:endParaRPr lang="zh-TW" altLang="en-US"/>
          </a:p>
        </p:txBody>
      </p:sp>
      <p:sp>
        <p:nvSpPr>
          <p:cNvPr id="6" name="頁尾版面配置區 5"/>
          <p:cNvSpPr>
            <a:spLocks noGrp="1"/>
          </p:cNvSpPr>
          <p:nvPr>
            <p:ph type="ftr" sz="quarter" idx="11"/>
          </p:nvPr>
        </p:nvSpPr>
        <p:spPr/>
        <p:txBody>
          <a:bodyPr/>
          <a:lstStyle>
            <a:lvl1pPr>
              <a:defRPr/>
            </a:lvl1pPr>
          </a:lstStyle>
          <a:p>
            <a:endParaRPr lang="zh-TW" altLang="en-US"/>
          </a:p>
        </p:txBody>
      </p:sp>
      <p:sp>
        <p:nvSpPr>
          <p:cNvPr id="7" name="投影片編號版面配置區 6"/>
          <p:cNvSpPr>
            <a:spLocks noGrp="1"/>
          </p:cNvSpPr>
          <p:nvPr>
            <p:ph type="sldNum" sz="quarter" idx="12"/>
          </p:nvPr>
        </p:nvSpPr>
        <p:spPr/>
        <p:txBody>
          <a:bodyPr/>
          <a:lstStyle>
            <a:lvl1pPr>
              <a:defRPr/>
            </a:lvl1pPr>
          </a:lstStyle>
          <a:p>
            <a:fld id="{99AA521B-A282-4913-8321-050F21DB6AD4}" type="slidenum">
              <a:rPr lang="zh-TW" altLang="en-US" smtClean="0"/>
              <a:pPr/>
              <a:t>‹#›</a:t>
            </a:fld>
            <a:endParaRPr lang="zh-TW"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8"/>
          </a:xfrm>
        </p:spPr>
        <p:txBody>
          <a:bodyPr anchor="b"/>
          <a:lstStyle>
            <a:lvl1pPr algn="l">
              <a:defRPr sz="2000" b="1"/>
            </a:lvl1pPr>
          </a:lstStyle>
          <a:p>
            <a:r>
              <a:rPr lang="zh-TW" altLang="en-US" smtClean="0"/>
              <a:t>按一下以編輯母片標題樣式</a:t>
            </a:r>
            <a:endParaRPr lang="zh-TW" altLang="en-US"/>
          </a:p>
        </p:txBody>
      </p:sp>
      <p:sp>
        <p:nvSpPr>
          <p:cNvPr id="3" name="圖片版面配置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smtClean="0"/>
              <a:t>按一下圖示以新增圖片</a:t>
            </a:r>
            <a:endParaRPr lang="zh-TW" altLang="en-US"/>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
        <p:nvSpPr>
          <p:cNvPr id="5" name="日期版面配置區 4"/>
          <p:cNvSpPr>
            <a:spLocks noGrp="1"/>
          </p:cNvSpPr>
          <p:nvPr>
            <p:ph type="dt" sz="half" idx="10"/>
          </p:nvPr>
        </p:nvSpPr>
        <p:spPr/>
        <p:txBody>
          <a:bodyPr/>
          <a:lstStyle>
            <a:lvl1pPr>
              <a:defRPr/>
            </a:lvl1pPr>
          </a:lstStyle>
          <a:p>
            <a:r>
              <a:rPr lang="en-US" altLang="zh-TW" smtClean="0"/>
              <a:t>Copyright © </a:t>
            </a:r>
            <a:r>
              <a:rPr lang="zh-TW" altLang="en-US" smtClean="0"/>
              <a:t>滄海書局</a:t>
            </a:r>
            <a:endParaRPr lang="zh-TW" altLang="en-US"/>
          </a:p>
        </p:txBody>
      </p:sp>
      <p:sp>
        <p:nvSpPr>
          <p:cNvPr id="6" name="頁尾版面配置區 5"/>
          <p:cNvSpPr>
            <a:spLocks noGrp="1"/>
          </p:cNvSpPr>
          <p:nvPr>
            <p:ph type="ftr" sz="quarter" idx="11"/>
          </p:nvPr>
        </p:nvSpPr>
        <p:spPr/>
        <p:txBody>
          <a:bodyPr/>
          <a:lstStyle>
            <a:lvl1pPr>
              <a:defRPr/>
            </a:lvl1pPr>
          </a:lstStyle>
          <a:p>
            <a:endParaRPr lang="zh-TW" altLang="en-US"/>
          </a:p>
        </p:txBody>
      </p:sp>
      <p:sp>
        <p:nvSpPr>
          <p:cNvPr id="7" name="投影片編號版面配置區 6"/>
          <p:cNvSpPr>
            <a:spLocks noGrp="1"/>
          </p:cNvSpPr>
          <p:nvPr>
            <p:ph type="sldNum" sz="quarter" idx="12"/>
          </p:nvPr>
        </p:nvSpPr>
        <p:spPr/>
        <p:txBody>
          <a:bodyPr/>
          <a:lstStyle>
            <a:lvl1pPr>
              <a:defRPr/>
            </a:lvl1pPr>
          </a:lstStyle>
          <a:p>
            <a:fld id="{99AA521B-A282-4913-8321-050F21DB6AD4}" type="slidenum">
              <a:rPr lang="zh-TW" altLang="en-US" smtClean="0"/>
              <a:pPr/>
              <a:t>‹#›</a:t>
            </a:fld>
            <a:endParaRPr lang="zh-TW"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gi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gi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3" cstate="print"/>
          <a:srcRect/>
          <a:stretch>
            <a:fillRect/>
          </a:stretch>
        </a:blipFill>
        <a:effectLst/>
      </p:bgPr>
    </p:bg>
    <p:spTree>
      <p:nvGrpSpPr>
        <p:cNvPr id="1" name=""/>
        <p:cNvGrpSpPr/>
        <p:nvPr/>
      </p:nvGrpSpPr>
      <p:grpSpPr>
        <a:xfrm>
          <a:off x="0" y="0"/>
          <a:ext cx="0" cy="0"/>
          <a:chOff x="0" y="0"/>
          <a:chExt cx="0" cy="0"/>
        </a:xfrm>
      </p:grpSpPr>
      <p:pic>
        <p:nvPicPr>
          <p:cNvPr id="1031" name="Picture 7" descr="C:\WINDOWS\Desktop\test\template20031024\01tp.jpg"/>
          <p:cNvPicPr>
            <a:picLocks noChangeAspect="1" noChangeArrowheads="1"/>
          </p:cNvPicPr>
          <p:nvPr/>
        </p:nvPicPr>
        <p:blipFill>
          <a:blip r:embed="rId13" cstate="print"/>
          <a:srcRect/>
          <a:stretch>
            <a:fillRect/>
          </a:stretch>
        </p:blipFill>
        <p:spPr bwMode="auto">
          <a:xfrm>
            <a:off x="0" y="0"/>
            <a:ext cx="9144000" cy="6858000"/>
          </a:xfrm>
          <a:prstGeom prst="rect">
            <a:avLst/>
          </a:prstGeom>
          <a:noFill/>
        </p:spPr>
      </p:pic>
      <p:sp>
        <p:nvSpPr>
          <p:cNvPr id="1026" name="Rectangle 2"/>
          <p:cNvSpPr>
            <a:spLocks noGrp="1" noChangeArrowheads="1"/>
          </p:cNvSpPr>
          <p:nvPr>
            <p:ph type="title"/>
          </p:nvPr>
        </p:nvSpPr>
        <p:spPr bwMode="auto">
          <a:xfrm>
            <a:off x="685800" y="44624"/>
            <a:ext cx="7772400" cy="9144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zh-TW" altLang="en-US" dirty="0" smtClean="0"/>
              <a:t>按一下以編輯母片標題樣式</a:t>
            </a:r>
          </a:p>
        </p:txBody>
      </p:sp>
      <p:sp>
        <p:nvSpPr>
          <p:cNvPr id="1027" name="Rectangle 3"/>
          <p:cNvSpPr>
            <a:spLocks noGrp="1" noChangeArrowheads="1"/>
          </p:cNvSpPr>
          <p:nvPr>
            <p:ph type="body" idx="1"/>
          </p:nvPr>
        </p:nvSpPr>
        <p:spPr bwMode="auto">
          <a:xfrm>
            <a:off x="685800" y="1268760"/>
            <a:ext cx="7772400" cy="511256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TW" altLang="en-US" dirty="0" smtClean="0"/>
              <a:t>按一下以編輯母片</a:t>
            </a:r>
          </a:p>
          <a:p>
            <a:pPr lvl="1"/>
            <a:r>
              <a:rPr lang="zh-TW" altLang="en-US" dirty="0" smtClean="0"/>
              <a:t>第二層</a:t>
            </a:r>
          </a:p>
          <a:p>
            <a:pPr lvl="2"/>
            <a:r>
              <a:rPr lang="zh-TW" altLang="en-US" dirty="0" smtClean="0"/>
              <a:t>第三層</a:t>
            </a:r>
          </a:p>
          <a:p>
            <a:pPr lvl="3"/>
            <a:r>
              <a:rPr lang="zh-TW" altLang="en-US" dirty="0" smtClean="0"/>
              <a:t>第四層</a:t>
            </a:r>
          </a:p>
          <a:p>
            <a:pPr lvl="4"/>
            <a:r>
              <a:rPr lang="zh-TW" altLang="en-US" dirty="0" smtClean="0"/>
              <a:t>第五層</a:t>
            </a:r>
          </a:p>
        </p:txBody>
      </p:sp>
      <p:sp>
        <p:nvSpPr>
          <p:cNvPr id="1028" name="Rectangle 4"/>
          <p:cNvSpPr>
            <a:spLocks noGrp="1" noChangeArrowheads="1"/>
          </p:cNvSpPr>
          <p:nvPr>
            <p:ph type="dt" sz="half" idx="2"/>
          </p:nvPr>
        </p:nvSpPr>
        <p:spPr bwMode="auto">
          <a:xfrm>
            <a:off x="688032" y="6525344"/>
            <a:ext cx="1905000" cy="33265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r>
              <a:rPr lang="en-US" altLang="zh-TW" smtClean="0"/>
              <a:t>Copyright © </a:t>
            </a:r>
            <a:r>
              <a:rPr lang="zh-TW" altLang="en-US" smtClean="0"/>
              <a:t>滄海書局</a:t>
            </a:r>
            <a:endParaRPr lang="zh-TW" altLang="en-US"/>
          </a:p>
        </p:txBody>
      </p:sp>
      <p:sp>
        <p:nvSpPr>
          <p:cNvPr id="1029" name="Rectangle 5"/>
          <p:cNvSpPr>
            <a:spLocks noGrp="1" noChangeArrowheads="1"/>
          </p:cNvSpPr>
          <p:nvPr>
            <p:ph type="ftr" sz="quarter" idx="3"/>
          </p:nvPr>
        </p:nvSpPr>
        <p:spPr bwMode="auto">
          <a:xfrm>
            <a:off x="3126432" y="6525344"/>
            <a:ext cx="2895600" cy="33265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endParaRPr lang="zh-TW" altLang="en-US"/>
          </a:p>
        </p:txBody>
      </p:sp>
      <p:sp>
        <p:nvSpPr>
          <p:cNvPr id="1030" name="Rectangle 6"/>
          <p:cNvSpPr>
            <a:spLocks noGrp="1" noChangeArrowheads="1"/>
          </p:cNvSpPr>
          <p:nvPr>
            <p:ph type="sldNum" sz="quarter" idx="4"/>
          </p:nvPr>
        </p:nvSpPr>
        <p:spPr bwMode="auto">
          <a:xfrm>
            <a:off x="6555432" y="6525344"/>
            <a:ext cx="1905000" cy="33265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vl1pPr>
          </a:lstStyle>
          <a:p>
            <a:fld id="{99AA521B-A282-4913-8321-050F21DB6AD4}" type="slidenum">
              <a:rPr lang="zh-TW" altLang="en-US" smtClean="0"/>
              <a:pPr/>
              <a:t>‹#›</a:t>
            </a:fld>
            <a:endParaRPr lang="zh-TW"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p:txStyles>
    <p:titleStyle>
      <a:lvl1pPr algn="l" rtl="0" eaLnBrk="1" fontAlgn="base" hangingPunct="1">
        <a:spcBef>
          <a:spcPct val="0"/>
        </a:spcBef>
        <a:spcAft>
          <a:spcPct val="0"/>
        </a:spcAft>
        <a:defRPr kumimoji="1" sz="4000" b="1" baseline="0">
          <a:solidFill>
            <a:schemeClr val="tx1"/>
          </a:solidFill>
          <a:effectLst>
            <a:outerShdw blurRad="38100" dist="38100" dir="2700000" algn="tl">
              <a:srgbClr val="000000">
                <a:alpha val="43137"/>
              </a:srgbClr>
            </a:outerShdw>
          </a:effectLst>
          <a:latin typeface="Times New Roman" pitchFamily="18" charset="0"/>
          <a:ea typeface="標楷體" pitchFamily="65" charset="-120"/>
          <a:cs typeface="+mj-cs"/>
        </a:defRPr>
      </a:lvl1pPr>
      <a:lvl2pPr algn="ctr" rtl="0" eaLnBrk="1" fontAlgn="base" hangingPunct="1">
        <a:spcBef>
          <a:spcPct val="0"/>
        </a:spcBef>
        <a:spcAft>
          <a:spcPct val="0"/>
        </a:spcAft>
        <a:defRPr kumimoji="1" sz="4000">
          <a:solidFill>
            <a:schemeClr val="tx2"/>
          </a:solidFill>
          <a:latin typeface="Times New Roman" charset="0"/>
          <a:ea typeface="新細明體" charset="-120"/>
        </a:defRPr>
      </a:lvl2pPr>
      <a:lvl3pPr algn="ctr" rtl="0" eaLnBrk="1" fontAlgn="base" hangingPunct="1">
        <a:spcBef>
          <a:spcPct val="0"/>
        </a:spcBef>
        <a:spcAft>
          <a:spcPct val="0"/>
        </a:spcAft>
        <a:defRPr kumimoji="1" sz="4000">
          <a:solidFill>
            <a:schemeClr val="tx2"/>
          </a:solidFill>
          <a:latin typeface="Times New Roman" charset="0"/>
          <a:ea typeface="新細明體" charset="-120"/>
        </a:defRPr>
      </a:lvl3pPr>
      <a:lvl4pPr algn="ctr" rtl="0" eaLnBrk="1" fontAlgn="base" hangingPunct="1">
        <a:spcBef>
          <a:spcPct val="0"/>
        </a:spcBef>
        <a:spcAft>
          <a:spcPct val="0"/>
        </a:spcAft>
        <a:defRPr kumimoji="1" sz="4000">
          <a:solidFill>
            <a:schemeClr val="tx2"/>
          </a:solidFill>
          <a:latin typeface="Times New Roman" charset="0"/>
          <a:ea typeface="新細明體" charset="-120"/>
        </a:defRPr>
      </a:lvl4pPr>
      <a:lvl5pPr algn="ctr" rtl="0" eaLnBrk="1" fontAlgn="base" hangingPunct="1">
        <a:spcBef>
          <a:spcPct val="0"/>
        </a:spcBef>
        <a:spcAft>
          <a:spcPct val="0"/>
        </a:spcAft>
        <a:defRPr kumimoji="1" sz="4000">
          <a:solidFill>
            <a:schemeClr val="tx2"/>
          </a:solidFill>
          <a:latin typeface="Times New Roman" charset="0"/>
          <a:ea typeface="新細明體" charset="-120"/>
        </a:defRPr>
      </a:lvl5pPr>
      <a:lvl6pPr marL="457200" algn="ctr" rtl="0" eaLnBrk="1" fontAlgn="base" hangingPunct="1">
        <a:spcBef>
          <a:spcPct val="0"/>
        </a:spcBef>
        <a:spcAft>
          <a:spcPct val="0"/>
        </a:spcAft>
        <a:defRPr kumimoji="1" sz="4000">
          <a:solidFill>
            <a:schemeClr val="tx2"/>
          </a:solidFill>
          <a:latin typeface="Times New Roman" charset="0"/>
          <a:ea typeface="新細明體" charset="-120"/>
        </a:defRPr>
      </a:lvl6pPr>
      <a:lvl7pPr marL="914400" algn="ctr" rtl="0" eaLnBrk="1" fontAlgn="base" hangingPunct="1">
        <a:spcBef>
          <a:spcPct val="0"/>
        </a:spcBef>
        <a:spcAft>
          <a:spcPct val="0"/>
        </a:spcAft>
        <a:defRPr kumimoji="1" sz="4000">
          <a:solidFill>
            <a:schemeClr val="tx2"/>
          </a:solidFill>
          <a:latin typeface="Times New Roman" charset="0"/>
          <a:ea typeface="新細明體" charset="-120"/>
        </a:defRPr>
      </a:lvl7pPr>
      <a:lvl8pPr marL="1371600" algn="ctr" rtl="0" eaLnBrk="1" fontAlgn="base" hangingPunct="1">
        <a:spcBef>
          <a:spcPct val="0"/>
        </a:spcBef>
        <a:spcAft>
          <a:spcPct val="0"/>
        </a:spcAft>
        <a:defRPr kumimoji="1" sz="4000">
          <a:solidFill>
            <a:schemeClr val="tx2"/>
          </a:solidFill>
          <a:latin typeface="Times New Roman" charset="0"/>
          <a:ea typeface="新細明體" charset="-120"/>
        </a:defRPr>
      </a:lvl8pPr>
      <a:lvl9pPr marL="1828800" algn="ctr" rtl="0" eaLnBrk="1" fontAlgn="base" hangingPunct="1">
        <a:spcBef>
          <a:spcPct val="0"/>
        </a:spcBef>
        <a:spcAft>
          <a:spcPct val="0"/>
        </a:spcAft>
        <a:defRPr kumimoji="1" sz="4000">
          <a:solidFill>
            <a:schemeClr val="tx2"/>
          </a:solidFill>
          <a:latin typeface="Times New Roman" charset="0"/>
          <a:ea typeface="新細明體" charset="-120"/>
        </a:defRPr>
      </a:lvl9pPr>
    </p:titleStyle>
    <p:bodyStyle>
      <a:lvl1pPr marL="342900" indent="-342900" algn="l" rtl="0" eaLnBrk="1" fontAlgn="base" hangingPunct="1">
        <a:spcBef>
          <a:spcPct val="20000"/>
        </a:spcBef>
        <a:spcAft>
          <a:spcPct val="0"/>
        </a:spcAft>
        <a:buSzPct val="80000"/>
        <a:buFontTx/>
        <a:buBlip>
          <a:blip r:embed="rId14"/>
        </a:buBlip>
        <a:defRPr kumimoji="1" sz="3000" baseline="0">
          <a:solidFill>
            <a:schemeClr val="tx1"/>
          </a:solidFill>
          <a:latin typeface="Times New Roman" pitchFamily="18" charset="0"/>
          <a:ea typeface="標楷體" pitchFamily="65" charset="-120"/>
          <a:cs typeface="+mn-cs"/>
        </a:defRPr>
      </a:lvl1pPr>
      <a:lvl2pPr marL="742950" indent="-285750" algn="l" rtl="0" eaLnBrk="1" fontAlgn="base" hangingPunct="1">
        <a:spcBef>
          <a:spcPct val="20000"/>
        </a:spcBef>
        <a:spcAft>
          <a:spcPct val="0"/>
        </a:spcAft>
        <a:buSzPct val="70000"/>
        <a:buFontTx/>
        <a:buBlip>
          <a:blip r:embed="rId15"/>
        </a:buBlip>
        <a:defRPr kumimoji="1" sz="2800" baseline="0">
          <a:solidFill>
            <a:schemeClr val="tx1"/>
          </a:solidFill>
          <a:latin typeface="Times New Roman" pitchFamily="18" charset="0"/>
          <a:ea typeface="標楷體" pitchFamily="65" charset="-120"/>
        </a:defRPr>
      </a:lvl2pPr>
      <a:lvl3pPr marL="1143000" indent="-228600" algn="l" rtl="0" eaLnBrk="1" fontAlgn="base" hangingPunct="1">
        <a:spcBef>
          <a:spcPct val="20000"/>
        </a:spcBef>
        <a:spcAft>
          <a:spcPct val="0"/>
        </a:spcAft>
        <a:buChar char="•"/>
        <a:defRPr kumimoji="1" sz="2400" baseline="0">
          <a:solidFill>
            <a:schemeClr val="tx1"/>
          </a:solidFill>
          <a:latin typeface="Times New Roman" pitchFamily="18" charset="0"/>
          <a:ea typeface="標楷體" pitchFamily="65" charset="-120"/>
        </a:defRPr>
      </a:lvl3pPr>
      <a:lvl4pPr marL="1600200" indent="-228600" algn="l" rtl="0" eaLnBrk="1" fontAlgn="base" hangingPunct="1">
        <a:spcBef>
          <a:spcPct val="20000"/>
        </a:spcBef>
        <a:spcAft>
          <a:spcPct val="0"/>
        </a:spcAft>
        <a:buChar char="–"/>
        <a:defRPr kumimoji="1" sz="2000" baseline="0">
          <a:solidFill>
            <a:schemeClr val="tx1"/>
          </a:solidFill>
          <a:latin typeface="Times New Roman" pitchFamily="18" charset="0"/>
          <a:ea typeface="標楷體" pitchFamily="65" charset="-120"/>
        </a:defRPr>
      </a:lvl4pPr>
      <a:lvl5pPr marL="2057400" indent="-228600" algn="l" rtl="0" eaLnBrk="1" fontAlgn="base" hangingPunct="1">
        <a:spcBef>
          <a:spcPct val="20000"/>
        </a:spcBef>
        <a:spcAft>
          <a:spcPct val="0"/>
        </a:spcAft>
        <a:buChar char="»"/>
        <a:defRPr kumimoji="1" sz="2000" baseline="0">
          <a:solidFill>
            <a:schemeClr val="tx1"/>
          </a:solidFill>
          <a:latin typeface="Times New Roman" pitchFamily="18" charset="0"/>
          <a:ea typeface="標楷體" pitchFamily="65" charset="-120"/>
        </a:defRPr>
      </a:lvl5pPr>
      <a:lvl6pPr marL="2514600" indent="-228600" algn="l" rtl="0" eaLnBrk="1" fontAlgn="base" hangingPunct="1">
        <a:spcBef>
          <a:spcPct val="20000"/>
        </a:spcBef>
        <a:spcAft>
          <a:spcPct val="0"/>
        </a:spcAft>
        <a:buChar char="»"/>
        <a:defRPr kumimoji="1" sz="2000">
          <a:solidFill>
            <a:schemeClr val="tx1"/>
          </a:solidFill>
          <a:latin typeface="+mn-lt"/>
          <a:ea typeface="+mn-ea"/>
        </a:defRPr>
      </a:lvl6pPr>
      <a:lvl7pPr marL="2971800" indent="-228600" algn="l" rtl="0" eaLnBrk="1" fontAlgn="base" hangingPunct="1">
        <a:spcBef>
          <a:spcPct val="20000"/>
        </a:spcBef>
        <a:spcAft>
          <a:spcPct val="0"/>
        </a:spcAft>
        <a:buChar char="»"/>
        <a:defRPr kumimoji="1" sz="2000">
          <a:solidFill>
            <a:schemeClr val="tx1"/>
          </a:solidFill>
          <a:latin typeface="+mn-lt"/>
          <a:ea typeface="+mn-ea"/>
        </a:defRPr>
      </a:lvl7pPr>
      <a:lvl8pPr marL="3429000" indent="-228600" algn="l" rtl="0" eaLnBrk="1" fontAlgn="base" hangingPunct="1">
        <a:spcBef>
          <a:spcPct val="20000"/>
        </a:spcBef>
        <a:spcAft>
          <a:spcPct val="0"/>
        </a:spcAft>
        <a:buChar char="»"/>
        <a:defRPr kumimoji="1" sz="2000">
          <a:solidFill>
            <a:schemeClr val="tx1"/>
          </a:solidFill>
          <a:latin typeface="+mn-lt"/>
          <a:ea typeface="+mn-ea"/>
        </a:defRPr>
      </a:lvl8pPr>
      <a:lvl9pPr marL="3886200" indent="-228600" algn="l" rtl="0" eaLnBrk="1" fontAlgn="base" hangingPunct="1">
        <a:spcBef>
          <a:spcPct val="20000"/>
        </a:spcBef>
        <a:spcAft>
          <a:spcPct val="0"/>
        </a:spcAft>
        <a:buChar char="»"/>
        <a:defRPr kumimoji="1" sz="2000">
          <a:solidFill>
            <a:schemeClr val="tx1"/>
          </a:solidFill>
          <a:latin typeface="+mn-lt"/>
          <a:ea typeface="+mn-ea"/>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Layout" Target="../slideLayouts/slideLayout2.xml"/><Relationship Id="rId1" Type="http://schemas.openxmlformats.org/officeDocument/2006/relationships/vmlDrawing" Target="../drawings/vmlDrawing7.vml"/><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oleObject" Target="../embeddings/oleObject15.bin"/><Relationship Id="rId5" Type="http://schemas.openxmlformats.org/officeDocument/2006/relationships/oleObject" Target="../embeddings/oleObject14.bin"/><Relationship Id="rId4" Type="http://schemas.openxmlformats.org/officeDocument/2006/relationships/oleObject" Target="../embeddings/oleObject13.bin"/></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Layout" Target="../slideLayouts/slideLayout2.xml"/><Relationship Id="rId1" Type="http://schemas.openxmlformats.org/officeDocument/2006/relationships/vmlDrawing" Target="../drawings/vmlDrawing9.vml"/></Relationships>
</file>

<file path=ppt/slides/_rels/slide15.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slideLayout" Target="../slideLayouts/slideLayout2.xml"/><Relationship Id="rId1" Type="http://schemas.openxmlformats.org/officeDocument/2006/relationships/vmlDrawing" Target="../drawings/vmlDrawing10.vml"/><Relationship Id="rId4" Type="http://schemas.openxmlformats.org/officeDocument/2006/relationships/oleObject" Target="../embeddings/oleObject18.bin"/></Relationships>
</file>

<file path=ppt/slides/_rels/slide1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slideLayout" Target="../slideLayouts/slideLayout2.xml"/><Relationship Id="rId1" Type="http://schemas.openxmlformats.org/officeDocument/2006/relationships/vmlDrawing" Target="../drawings/vmlDrawing11.vml"/><Relationship Id="rId5" Type="http://schemas.openxmlformats.org/officeDocument/2006/relationships/oleObject" Target="../embeddings/oleObject21.bin"/><Relationship Id="rId4" Type="http://schemas.openxmlformats.org/officeDocument/2006/relationships/oleObject" Target="../embeddings/oleObject20.bin"/></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22.bin"/><Relationship Id="rId2" Type="http://schemas.openxmlformats.org/officeDocument/2006/relationships/slideLayout" Target="../slideLayouts/slideLayout2.xml"/><Relationship Id="rId1" Type="http://schemas.openxmlformats.org/officeDocument/2006/relationships/vmlDrawing" Target="../drawings/vmlDrawing12.vml"/><Relationship Id="rId4" Type="http://schemas.openxmlformats.org/officeDocument/2006/relationships/oleObject" Target="../embeddings/oleObject23.bin"/></Relationships>
</file>

<file path=ppt/slides/_rels/slide21.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Layout" Target="../slideLayouts/slideLayout2.xml"/><Relationship Id="rId1" Type="http://schemas.openxmlformats.org/officeDocument/2006/relationships/vmlDrawing" Target="../drawings/vmlDrawing13.vml"/></Relationships>
</file>

<file path=ppt/slides/_rels/slide2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oleObject" Target="../embeddings/oleObject25.bin"/><Relationship Id="rId2" Type="http://schemas.openxmlformats.org/officeDocument/2006/relationships/slideLayout" Target="../slideLayouts/slideLayout2.xml"/><Relationship Id="rId1" Type="http://schemas.openxmlformats.org/officeDocument/2006/relationships/vmlDrawing" Target="../drawings/vmlDrawing14.vml"/><Relationship Id="rId5" Type="http://schemas.openxmlformats.org/officeDocument/2006/relationships/oleObject" Target="../embeddings/oleObject27.bin"/><Relationship Id="rId4" Type="http://schemas.openxmlformats.org/officeDocument/2006/relationships/oleObject" Target="../embeddings/oleObject26.bin"/></Relationships>
</file>

<file path=ppt/slides/_rels/slide2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2.xml"/><Relationship Id="rId1" Type="http://schemas.openxmlformats.org/officeDocument/2006/relationships/vmlDrawing" Target="../drawings/vmlDrawing15.vml"/><Relationship Id="rId4" Type="http://schemas.openxmlformats.org/officeDocument/2006/relationships/oleObject" Target="../embeddings/oleObject29.bin"/></Relationships>
</file>

<file path=ppt/slides/_rels/slide2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oleObject" Target="../embeddings/oleObject30.bin"/><Relationship Id="rId2" Type="http://schemas.openxmlformats.org/officeDocument/2006/relationships/slideLayout" Target="../slideLayouts/slideLayout2.xml"/><Relationship Id="rId1" Type="http://schemas.openxmlformats.org/officeDocument/2006/relationships/vmlDrawing" Target="../drawings/vmlDrawing16.vml"/><Relationship Id="rId4" Type="http://schemas.openxmlformats.org/officeDocument/2006/relationships/image" Target="../media/image50.png"/></Relationships>
</file>

<file path=ppt/slides/_rels/slide3.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3" Type="http://schemas.openxmlformats.org/officeDocument/2006/relationships/oleObject" Target="../embeddings/oleObject31.bin"/><Relationship Id="rId2" Type="http://schemas.openxmlformats.org/officeDocument/2006/relationships/slideLayout" Target="../slideLayouts/slideLayout2.xml"/><Relationship Id="rId1" Type="http://schemas.openxmlformats.org/officeDocument/2006/relationships/vmlDrawing" Target="../drawings/vmlDrawing17.vml"/><Relationship Id="rId4" Type="http://schemas.openxmlformats.org/officeDocument/2006/relationships/image" Target="../media/image51.png"/></Relationships>
</file>

<file path=ppt/slides/_rels/slide3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oleObject" Target="../embeddings/oleObject32.bin"/><Relationship Id="rId2" Type="http://schemas.openxmlformats.org/officeDocument/2006/relationships/slideLayout" Target="../slideLayouts/slideLayout2.xml"/><Relationship Id="rId1" Type="http://schemas.openxmlformats.org/officeDocument/2006/relationships/vmlDrawing" Target="../drawings/vmlDrawing18.vml"/><Relationship Id="rId5" Type="http://schemas.openxmlformats.org/officeDocument/2006/relationships/oleObject" Target="../embeddings/oleObject34.bin"/><Relationship Id="rId4" Type="http://schemas.openxmlformats.org/officeDocument/2006/relationships/oleObject" Target="../embeddings/oleObject33.bin"/></Relationships>
</file>

<file path=ppt/slides/_rels/slide3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oleObject" Target="../embeddings/oleObject35.bin"/><Relationship Id="rId2" Type="http://schemas.openxmlformats.org/officeDocument/2006/relationships/slideLayout" Target="../slideLayouts/slideLayout2.xml"/><Relationship Id="rId1" Type="http://schemas.openxmlformats.org/officeDocument/2006/relationships/vmlDrawing" Target="../drawings/vmlDrawing19.vml"/><Relationship Id="rId4" Type="http://schemas.openxmlformats.org/officeDocument/2006/relationships/oleObject" Target="../embeddings/oleObject36.bin"/></Relationships>
</file>

<file path=ppt/slides/_rels/slide35.xml.rels><?xml version="1.0" encoding="UTF-8" standalone="yes"?>
<Relationships xmlns="http://schemas.openxmlformats.org/package/2006/relationships"><Relationship Id="rId3" Type="http://schemas.openxmlformats.org/officeDocument/2006/relationships/oleObject" Target="../embeddings/oleObject37.bin"/><Relationship Id="rId7" Type="http://schemas.openxmlformats.org/officeDocument/2006/relationships/oleObject" Target="../embeddings/oleObject41.bin"/><Relationship Id="rId2" Type="http://schemas.openxmlformats.org/officeDocument/2006/relationships/slideLayout" Target="../slideLayouts/slideLayout2.xml"/><Relationship Id="rId1" Type="http://schemas.openxmlformats.org/officeDocument/2006/relationships/vmlDrawing" Target="../drawings/vmlDrawing20.vml"/><Relationship Id="rId6" Type="http://schemas.openxmlformats.org/officeDocument/2006/relationships/oleObject" Target="../embeddings/oleObject40.bin"/><Relationship Id="rId5" Type="http://schemas.openxmlformats.org/officeDocument/2006/relationships/oleObject" Target="../embeddings/oleObject39.bin"/><Relationship Id="rId4" Type="http://schemas.openxmlformats.org/officeDocument/2006/relationships/oleObject" Target="../embeddings/oleObject38.bin"/></Relationships>
</file>

<file path=ppt/slides/_rels/slide36.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8" Type="http://schemas.openxmlformats.org/officeDocument/2006/relationships/oleObject" Target="../embeddings/oleObject47.bin"/><Relationship Id="rId3" Type="http://schemas.openxmlformats.org/officeDocument/2006/relationships/oleObject" Target="../embeddings/oleObject42.bin"/><Relationship Id="rId7" Type="http://schemas.openxmlformats.org/officeDocument/2006/relationships/oleObject" Target="../embeddings/oleObject46.bin"/><Relationship Id="rId2" Type="http://schemas.openxmlformats.org/officeDocument/2006/relationships/slideLayout" Target="../slideLayouts/slideLayout2.xml"/><Relationship Id="rId1" Type="http://schemas.openxmlformats.org/officeDocument/2006/relationships/vmlDrawing" Target="../drawings/vmlDrawing21.vml"/><Relationship Id="rId6" Type="http://schemas.openxmlformats.org/officeDocument/2006/relationships/oleObject" Target="../embeddings/oleObject45.bin"/><Relationship Id="rId5" Type="http://schemas.openxmlformats.org/officeDocument/2006/relationships/oleObject" Target="../embeddings/oleObject44.bin"/><Relationship Id="rId4" Type="http://schemas.openxmlformats.org/officeDocument/2006/relationships/oleObject" Target="../embeddings/oleObject43.bin"/></Relationships>
</file>

<file path=ppt/slides/_rels/slide39.xml.rels><?xml version="1.0" encoding="UTF-8" standalone="yes"?>
<Relationships xmlns="http://schemas.openxmlformats.org/package/2006/relationships"><Relationship Id="rId3" Type="http://schemas.openxmlformats.org/officeDocument/2006/relationships/oleObject" Target="../embeddings/oleObject48.bin"/><Relationship Id="rId7" Type="http://schemas.openxmlformats.org/officeDocument/2006/relationships/oleObject" Target="../embeddings/oleObject52.bin"/><Relationship Id="rId2" Type="http://schemas.openxmlformats.org/officeDocument/2006/relationships/slideLayout" Target="../slideLayouts/slideLayout2.xml"/><Relationship Id="rId1" Type="http://schemas.openxmlformats.org/officeDocument/2006/relationships/vmlDrawing" Target="../drawings/vmlDrawing22.vml"/><Relationship Id="rId6" Type="http://schemas.openxmlformats.org/officeDocument/2006/relationships/oleObject" Target="../embeddings/oleObject51.bin"/><Relationship Id="rId5" Type="http://schemas.openxmlformats.org/officeDocument/2006/relationships/oleObject" Target="../embeddings/oleObject50.bin"/><Relationship Id="rId4" Type="http://schemas.openxmlformats.org/officeDocument/2006/relationships/oleObject" Target="../embeddings/oleObject49.bin"/></Relationships>
</file>

<file path=ppt/slides/_rels/slide4.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s>
</file>

<file path=ppt/slides/_rels/slide40.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oleObject" Target="../embeddings/oleObject53.bin"/><Relationship Id="rId2" Type="http://schemas.openxmlformats.org/officeDocument/2006/relationships/slideLayout" Target="../slideLayouts/slideLayout2.xml"/><Relationship Id="rId1" Type="http://schemas.openxmlformats.org/officeDocument/2006/relationships/vmlDrawing" Target="../drawings/vmlDrawing23.vml"/><Relationship Id="rId4" Type="http://schemas.openxmlformats.org/officeDocument/2006/relationships/oleObject" Target="../embeddings/oleObject54.bin"/></Relationships>
</file>

<file path=ppt/slides/_rels/slide44.xml.rels><?xml version="1.0" encoding="UTF-8" standalone="yes"?>
<Relationships xmlns="http://schemas.openxmlformats.org/package/2006/relationships"><Relationship Id="rId3" Type="http://schemas.openxmlformats.org/officeDocument/2006/relationships/oleObject" Target="../embeddings/oleObject55.bin"/><Relationship Id="rId2" Type="http://schemas.openxmlformats.org/officeDocument/2006/relationships/slideLayout" Target="../slideLayouts/slideLayout2.xml"/><Relationship Id="rId1" Type="http://schemas.openxmlformats.org/officeDocument/2006/relationships/vmlDrawing" Target="../drawings/vmlDrawing24.vml"/><Relationship Id="rId6" Type="http://schemas.openxmlformats.org/officeDocument/2006/relationships/image" Target="../media/image83.png"/><Relationship Id="rId5" Type="http://schemas.openxmlformats.org/officeDocument/2006/relationships/oleObject" Target="../embeddings/oleObject57.bin"/><Relationship Id="rId4" Type="http://schemas.openxmlformats.org/officeDocument/2006/relationships/oleObject" Target="../embeddings/oleObject56.bin"/></Relationships>
</file>

<file path=ppt/slides/_rels/slide45.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oleObject" Target="../embeddings/oleObject58.bin"/><Relationship Id="rId2" Type="http://schemas.openxmlformats.org/officeDocument/2006/relationships/slideLayout" Target="../slideLayouts/slideLayout2.xml"/><Relationship Id="rId1" Type="http://schemas.openxmlformats.org/officeDocument/2006/relationships/vmlDrawing" Target="../drawings/vmlDrawing25.vml"/><Relationship Id="rId5" Type="http://schemas.openxmlformats.org/officeDocument/2006/relationships/oleObject" Target="../embeddings/oleObject60.bin"/><Relationship Id="rId4" Type="http://schemas.openxmlformats.org/officeDocument/2006/relationships/oleObject" Target="../embeddings/oleObject59.bin"/></Relationships>
</file>

<file path=ppt/slides/_rels/slide48.xml.rels><?xml version="1.0" encoding="UTF-8" standalone="yes"?>
<Relationships xmlns="http://schemas.openxmlformats.org/package/2006/relationships"><Relationship Id="rId3" Type="http://schemas.openxmlformats.org/officeDocument/2006/relationships/oleObject" Target="../embeddings/oleObject61.bin"/><Relationship Id="rId2" Type="http://schemas.openxmlformats.org/officeDocument/2006/relationships/slideLayout" Target="../slideLayouts/slideLayout2.xml"/><Relationship Id="rId1" Type="http://schemas.openxmlformats.org/officeDocument/2006/relationships/vmlDrawing" Target="../drawings/vmlDrawing26.vml"/></Relationships>
</file>

<file path=ppt/slides/_rels/slide49.xml.rels><?xml version="1.0" encoding="UTF-8" standalone="yes"?>
<Relationships xmlns="http://schemas.openxmlformats.org/package/2006/relationships"><Relationship Id="rId8" Type="http://schemas.openxmlformats.org/officeDocument/2006/relationships/oleObject" Target="../embeddings/oleObject67.bin"/><Relationship Id="rId3" Type="http://schemas.openxmlformats.org/officeDocument/2006/relationships/oleObject" Target="../embeddings/oleObject62.bin"/><Relationship Id="rId7" Type="http://schemas.openxmlformats.org/officeDocument/2006/relationships/oleObject" Target="../embeddings/oleObject66.bin"/><Relationship Id="rId2" Type="http://schemas.openxmlformats.org/officeDocument/2006/relationships/slideLayout" Target="../slideLayouts/slideLayout2.xml"/><Relationship Id="rId1" Type="http://schemas.openxmlformats.org/officeDocument/2006/relationships/vmlDrawing" Target="../drawings/vmlDrawing27.vml"/><Relationship Id="rId6" Type="http://schemas.openxmlformats.org/officeDocument/2006/relationships/oleObject" Target="../embeddings/oleObject65.bin"/><Relationship Id="rId11" Type="http://schemas.openxmlformats.org/officeDocument/2006/relationships/oleObject" Target="../embeddings/oleObject70.bin"/><Relationship Id="rId5" Type="http://schemas.openxmlformats.org/officeDocument/2006/relationships/oleObject" Target="../embeddings/oleObject64.bin"/><Relationship Id="rId10" Type="http://schemas.openxmlformats.org/officeDocument/2006/relationships/oleObject" Target="../embeddings/oleObject69.bin"/><Relationship Id="rId4" Type="http://schemas.openxmlformats.org/officeDocument/2006/relationships/oleObject" Target="../embeddings/oleObject63.bin"/><Relationship Id="rId9" Type="http://schemas.openxmlformats.org/officeDocument/2006/relationships/oleObject" Target="../embeddings/oleObject68.bin"/></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oleObject" Target="../embeddings/oleObject5.bin"/><Relationship Id="rId5" Type="http://schemas.openxmlformats.org/officeDocument/2006/relationships/oleObject" Target="../embeddings/oleObject4.bin"/><Relationship Id="rId4" Type="http://schemas.openxmlformats.org/officeDocument/2006/relationships/oleObject" Target="../embeddings/oleObject3.bin"/></Relationships>
</file>

<file path=ppt/slides/_rels/slide50.xml.rels><?xml version="1.0" encoding="UTF-8" standalone="yes"?>
<Relationships xmlns="http://schemas.openxmlformats.org/package/2006/relationships"><Relationship Id="rId3" Type="http://schemas.openxmlformats.org/officeDocument/2006/relationships/oleObject" Target="../embeddings/oleObject71.bin"/><Relationship Id="rId2" Type="http://schemas.openxmlformats.org/officeDocument/2006/relationships/slideLayout" Target="../slideLayouts/slideLayout2.xml"/><Relationship Id="rId1" Type="http://schemas.openxmlformats.org/officeDocument/2006/relationships/vmlDrawing" Target="../drawings/vmlDrawing28.vml"/></Relationships>
</file>

<file path=ppt/slides/_rels/slide51.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oleObject" Target="../embeddings/oleObject72.bin"/><Relationship Id="rId2" Type="http://schemas.openxmlformats.org/officeDocument/2006/relationships/slideLayout" Target="../slideLayouts/slideLayout2.xml"/><Relationship Id="rId1" Type="http://schemas.openxmlformats.org/officeDocument/2006/relationships/vmlDrawing" Target="../drawings/vmlDrawing29.vml"/><Relationship Id="rId4" Type="http://schemas.openxmlformats.org/officeDocument/2006/relationships/oleObject" Target="../embeddings/oleObject73.bin"/></Relationships>
</file>

<file path=ppt/slides/_rels/slide56.xml.rels><?xml version="1.0" encoding="UTF-8" standalone="yes"?>
<Relationships xmlns="http://schemas.openxmlformats.org/package/2006/relationships"><Relationship Id="rId3" Type="http://schemas.openxmlformats.org/officeDocument/2006/relationships/oleObject" Target="../embeddings/oleObject74.bin"/><Relationship Id="rId2" Type="http://schemas.openxmlformats.org/officeDocument/2006/relationships/slideLayout" Target="../slideLayouts/slideLayout2.xml"/><Relationship Id="rId1" Type="http://schemas.openxmlformats.org/officeDocument/2006/relationships/vmlDrawing" Target="../drawings/vmlDrawing30.vml"/><Relationship Id="rId6" Type="http://schemas.openxmlformats.org/officeDocument/2006/relationships/oleObject" Target="../embeddings/oleObject77.bin"/><Relationship Id="rId5" Type="http://schemas.openxmlformats.org/officeDocument/2006/relationships/oleObject" Target="../embeddings/oleObject76.bin"/><Relationship Id="rId4" Type="http://schemas.openxmlformats.org/officeDocument/2006/relationships/oleObject" Target="../embeddings/oleObject75.bin"/></Relationships>
</file>

<file path=ppt/slides/_rels/slide57.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2.xml"/><Relationship Id="rId1" Type="http://schemas.openxmlformats.org/officeDocument/2006/relationships/vmlDrawing" Target="../drawings/vmlDrawing4.vml"/><Relationship Id="rId4" Type="http://schemas.openxmlformats.org/officeDocument/2006/relationships/oleObject" Target="../embeddings/oleObject7.bin"/></Relationships>
</file>

<file path=ppt/slides/_rels/slide60.xml.rels><?xml version="1.0" encoding="UTF-8" standalone="yes"?>
<Relationships xmlns="http://schemas.openxmlformats.org/package/2006/relationships"><Relationship Id="rId3" Type="http://schemas.openxmlformats.org/officeDocument/2006/relationships/oleObject" Target="../embeddings/oleObject78.bin"/><Relationship Id="rId2" Type="http://schemas.openxmlformats.org/officeDocument/2006/relationships/slideLayout" Target="../slideLayouts/slideLayout2.xml"/><Relationship Id="rId1" Type="http://schemas.openxmlformats.org/officeDocument/2006/relationships/vmlDrawing" Target="../drawings/vmlDrawing31.vml"/></Relationships>
</file>

<file path=ppt/slides/_rels/slide61.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oleObject" Target="../embeddings/oleObject79.bin"/><Relationship Id="rId2" Type="http://schemas.openxmlformats.org/officeDocument/2006/relationships/slideLayout" Target="../slideLayouts/slideLayout2.xml"/><Relationship Id="rId1" Type="http://schemas.openxmlformats.org/officeDocument/2006/relationships/vmlDrawing" Target="../drawings/vmlDrawing32.vml"/><Relationship Id="rId5" Type="http://schemas.openxmlformats.org/officeDocument/2006/relationships/oleObject" Target="../embeddings/oleObject81.bin"/><Relationship Id="rId4" Type="http://schemas.openxmlformats.org/officeDocument/2006/relationships/oleObject" Target="../embeddings/oleObject80.bin"/></Relationships>
</file>

<file path=ppt/slides/_rels/slide67.xml.rels><?xml version="1.0" encoding="UTF-8" standalone="yes"?>
<Relationships xmlns="http://schemas.openxmlformats.org/package/2006/relationships"><Relationship Id="rId3" Type="http://schemas.openxmlformats.org/officeDocument/2006/relationships/oleObject" Target="../embeddings/oleObject82.bin"/><Relationship Id="rId2" Type="http://schemas.openxmlformats.org/officeDocument/2006/relationships/slideLayout" Target="../slideLayouts/slideLayout2.xml"/><Relationship Id="rId1" Type="http://schemas.openxmlformats.org/officeDocument/2006/relationships/vmlDrawing" Target="../drawings/vmlDrawing33.vml"/><Relationship Id="rId6" Type="http://schemas.openxmlformats.org/officeDocument/2006/relationships/oleObject" Target="../embeddings/oleObject85.bin"/><Relationship Id="rId5" Type="http://schemas.openxmlformats.org/officeDocument/2006/relationships/oleObject" Target="../embeddings/oleObject84.bin"/><Relationship Id="rId4" Type="http://schemas.openxmlformats.org/officeDocument/2006/relationships/oleObject" Target="../embeddings/oleObject83.bin"/></Relationships>
</file>

<file path=ppt/slides/_rels/slide68.xml.rels><?xml version="1.0" encoding="UTF-8" standalone="yes"?>
<Relationships xmlns="http://schemas.openxmlformats.org/package/2006/relationships"><Relationship Id="rId3" Type="http://schemas.openxmlformats.org/officeDocument/2006/relationships/image" Target="../media/image130.png"/><Relationship Id="rId7" Type="http://schemas.openxmlformats.org/officeDocument/2006/relationships/oleObject" Target="../embeddings/oleObject89.bin"/><Relationship Id="rId2" Type="http://schemas.openxmlformats.org/officeDocument/2006/relationships/slideLayout" Target="../slideLayouts/slideLayout2.xml"/><Relationship Id="rId1" Type="http://schemas.openxmlformats.org/officeDocument/2006/relationships/vmlDrawing" Target="../drawings/vmlDrawing34.vml"/><Relationship Id="rId6" Type="http://schemas.openxmlformats.org/officeDocument/2006/relationships/oleObject" Target="../embeddings/oleObject88.bin"/><Relationship Id="rId5" Type="http://schemas.openxmlformats.org/officeDocument/2006/relationships/oleObject" Target="../embeddings/oleObject87.bin"/><Relationship Id="rId4" Type="http://schemas.openxmlformats.org/officeDocument/2006/relationships/oleObject" Target="../embeddings/oleObject86.bin"/></Relationships>
</file>

<file path=ppt/slides/_rels/slide69.xml.rels><?xml version="1.0" encoding="UTF-8" standalone="yes"?>
<Relationships xmlns="http://schemas.openxmlformats.org/package/2006/relationships"><Relationship Id="rId3" Type="http://schemas.openxmlformats.org/officeDocument/2006/relationships/oleObject" Target="../embeddings/oleObject90.bin"/><Relationship Id="rId2" Type="http://schemas.openxmlformats.org/officeDocument/2006/relationships/slideLayout" Target="../slideLayouts/slideLayout2.xml"/><Relationship Id="rId1" Type="http://schemas.openxmlformats.org/officeDocument/2006/relationships/vmlDrawing" Target="../drawings/vmlDrawing35.vml"/></Relationships>
</file>

<file path=ppt/slides/_rels/slide7.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2.xml"/><Relationship Id="rId1" Type="http://schemas.openxmlformats.org/officeDocument/2006/relationships/vmlDrawing" Target="../drawings/vmlDrawing5.vml"/><Relationship Id="rId5" Type="http://schemas.openxmlformats.org/officeDocument/2006/relationships/image" Target="../media/image17.png"/><Relationship Id="rId4" Type="http://schemas.openxmlformats.org/officeDocument/2006/relationships/oleObject" Target="../embeddings/oleObject9.bin"/></Relationships>
</file>

<file path=ppt/slides/_rels/slide70.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142.png"/><Relationship Id="rId7" Type="http://schemas.openxmlformats.org/officeDocument/2006/relationships/oleObject" Target="../embeddings/oleObject94.bin"/><Relationship Id="rId2" Type="http://schemas.openxmlformats.org/officeDocument/2006/relationships/slideLayout" Target="../slideLayouts/slideLayout2.xml"/><Relationship Id="rId1" Type="http://schemas.openxmlformats.org/officeDocument/2006/relationships/vmlDrawing" Target="../drawings/vmlDrawing36.vml"/><Relationship Id="rId6" Type="http://schemas.openxmlformats.org/officeDocument/2006/relationships/oleObject" Target="../embeddings/oleObject93.bin"/><Relationship Id="rId5" Type="http://schemas.openxmlformats.org/officeDocument/2006/relationships/oleObject" Target="../embeddings/oleObject92.bin"/><Relationship Id="rId4" Type="http://schemas.openxmlformats.org/officeDocument/2006/relationships/oleObject" Target="../embeddings/oleObject91.bin"/></Relationships>
</file>

<file path=ppt/slides/_rels/slide77.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2.xml"/><Relationship Id="rId1" Type="http://schemas.openxmlformats.org/officeDocument/2006/relationships/vmlDrawing" Target="../drawings/vmlDrawing6.vml"/><Relationship Id="rId4" Type="http://schemas.openxmlformats.org/officeDocument/2006/relationships/oleObject" Target="../embeddings/oleObject11.bin"/></Relationships>
</file>

<file path=ppt/slides/_rels/slide80.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oleObject" Target="../embeddings/oleObject95.bin"/><Relationship Id="rId2" Type="http://schemas.openxmlformats.org/officeDocument/2006/relationships/slideLayout" Target="../slideLayouts/slideLayout2.xml"/><Relationship Id="rId1" Type="http://schemas.openxmlformats.org/officeDocument/2006/relationships/vmlDrawing" Target="../drawings/vmlDrawing37.vml"/><Relationship Id="rId6" Type="http://schemas.openxmlformats.org/officeDocument/2006/relationships/oleObject" Target="../embeddings/oleObject98.bin"/><Relationship Id="rId5" Type="http://schemas.openxmlformats.org/officeDocument/2006/relationships/oleObject" Target="../embeddings/oleObject97.bin"/><Relationship Id="rId4" Type="http://schemas.openxmlformats.org/officeDocument/2006/relationships/oleObject" Target="../embeddings/oleObject96.bin"/></Relationships>
</file>

<file path=ppt/slides/_rels/slide82.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slideLayout" Target="../slideLayouts/slideLayout2.xml"/><Relationship Id="rId1" Type="http://schemas.openxmlformats.org/officeDocument/2006/relationships/vmlDrawing" Target="../drawings/vmlDrawing38.vml"/><Relationship Id="rId6" Type="http://schemas.openxmlformats.org/officeDocument/2006/relationships/image" Target="../media/image154.png"/><Relationship Id="rId5" Type="http://schemas.openxmlformats.org/officeDocument/2006/relationships/oleObject" Target="../embeddings/oleObject100.bin"/><Relationship Id="rId4" Type="http://schemas.openxmlformats.org/officeDocument/2006/relationships/oleObject" Target="../embeddings/oleObject99.bin"/></Relationships>
</file>

<file path=ppt/slides/_rels/slide83.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8" Type="http://schemas.openxmlformats.org/officeDocument/2006/relationships/oleObject" Target="../embeddings/oleObject106.bin"/><Relationship Id="rId3" Type="http://schemas.openxmlformats.org/officeDocument/2006/relationships/oleObject" Target="../embeddings/oleObject101.bin"/><Relationship Id="rId7" Type="http://schemas.openxmlformats.org/officeDocument/2006/relationships/oleObject" Target="../embeddings/oleObject105.bin"/><Relationship Id="rId2" Type="http://schemas.openxmlformats.org/officeDocument/2006/relationships/slideLayout" Target="../slideLayouts/slideLayout2.xml"/><Relationship Id="rId1" Type="http://schemas.openxmlformats.org/officeDocument/2006/relationships/vmlDrawing" Target="../drawings/vmlDrawing39.vml"/><Relationship Id="rId6" Type="http://schemas.openxmlformats.org/officeDocument/2006/relationships/oleObject" Target="../embeddings/oleObject104.bin"/><Relationship Id="rId5" Type="http://schemas.openxmlformats.org/officeDocument/2006/relationships/oleObject" Target="../embeddings/oleObject103.bin"/><Relationship Id="rId4" Type="http://schemas.openxmlformats.org/officeDocument/2006/relationships/oleObject" Target="../embeddings/oleObject102.bin"/></Relationships>
</file>

<file path=ppt/slides/_rels/slide88.xml.rels><?xml version="1.0" encoding="UTF-8" standalone="yes"?>
<Relationships xmlns="http://schemas.openxmlformats.org/package/2006/relationships"><Relationship Id="rId3" Type="http://schemas.openxmlformats.org/officeDocument/2006/relationships/oleObject" Target="../embeddings/oleObject107.bin"/><Relationship Id="rId2" Type="http://schemas.openxmlformats.org/officeDocument/2006/relationships/slideLayout" Target="../slideLayouts/slideLayout2.xml"/><Relationship Id="rId1" Type="http://schemas.openxmlformats.org/officeDocument/2006/relationships/vmlDrawing" Target="../drawings/vmlDrawing40.vml"/><Relationship Id="rId4" Type="http://schemas.openxmlformats.org/officeDocument/2006/relationships/image" Target="../media/image167.png"/></Relationships>
</file>

<file path=ppt/slides/_rels/slide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p:txBody>
          <a:bodyPr/>
          <a:lstStyle/>
          <a:p>
            <a:r>
              <a:rPr lang="zh-TW" altLang="en-US" dirty="0" smtClean="0"/>
              <a:t>第 </a:t>
            </a:r>
            <a:r>
              <a:rPr lang="en-US" altLang="zh-TW" dirty="0" smtClean="0"/>
              <a:t>7</a:t>
            </a:r>
            <a:r>
              <a:rPr lang="zh-TW" altLang="en-US" dirty="0" smtClean="0"/>
              <a:t> 章</a:t>
            </a:r>
            <a:endParaRPr lang="zh-TW" altLang="en-US" dirty="0"/>
          </a:p>
        </p:txBody>
      </p:sp>
      <p:sp>
        <p:nvSpPr>
          <p:cNvPr id="3" name="副標題 2"/>
          <p:cNvSpPr>
            <a:spLocks noGrp="1"/>
          </p:cNvSpPr>
          <p:nvPr>
            <p:ph type="subTitle" idx="1"/>
          </p:nvPr>
        </p:nvSpPr>
        <p:spPr/>
        <p:txBody>
          <a:bodyPr/>
          <a:lstStyle/>
          <a:p>
            <a:r>
              <a:rPr lang="zh-TW" altLang="en-US" dirty="0" smtClean="0"/>
              <a:t>線性迴歸</a:t>
            </a:r>
            <a:endParaRPr lang="zh-TW" altLang="en-US"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擬合的迴歸線</a:t>
            </a:r>
            <a:r>
              <a:rPr lang="en-US" altLang="zh-TW" dirty="0" smtClean="0"/>
              <a:t>(</a:t>
            </a:r>
            <a:r>
              <a:rPr lang="zh-TW" altLang="en-US" dirty="0" smtClean="0"/>
              <a:t>續</a:t>
            </a:r>
            <a:r>
              <a:rPr lang="en-US" altLang="zh-TW" dirty="0" smtClean="0"/>
              <a:t>)</a:t>
            </a:r>
            <a:endParaRPr lang="zh-TW" altLang="en-US" dirty="0"/>
          </a:p>
        </p:txBody>
      </p:sp>
      <p:pic>
        <p:nvPicPr>
          <p:cNvPr id="8194" name="Picture 2"/>
          <p:cNvPicPr>
            <a:picLocks noGrp="1" noChangeAspect="1" noChangeArrowheads="1"/>
          </p:cNvPicPr>
          <p:nvPr>
            <p:ph idx="1"/>
          </p:nvPr>
        </p:nvPicPr>
        <p:blipFill>
          <a:blip r:embed="rId2" cstate="print"/>
          <a:srcRect/>
          <a:stretch>
            <a:fillRect/>
          </a:stretch>
        </p:blipFill>
        <p:spPr bwMode="auto">
          <a:xfrm>
            <a:off x="1163462" y="1740071"/>
            <a:ext cx="6792914" cy="4281217"/>
          </a:xfrm>
          <a:prstGeom prst="rect">
            <a:avLst/>
          </a:prstGeom>
          <a:noFill/>
          <a:ln w="9525">
            <a:noFill/>
            <a:miter lim="800000"/>
            <a:headEnd/>
            <a:tailEnd/>
          </a:ln>
        </p:spPr>
      </p:pic>
      <p:sp>
        <p:nvSpPr>
          <p:cNvPr id="4" name="日期版面配置區 3"/>
          <p:cNvSpPr>
            <a:spLocks noGrp="1"/>
          </p:cNvSpPr>
          <p:nvPr>
            <p:ph type="dt" sz="half" idx="10"/>
          </p:nvPr>
        </p:nvSpPr>
        <p:spPr/>
        <p:txBody>
          <a:bodyPr/>
          <a:lstStyle/>
          <a:p>
            <a:r>
              <a:rPr lang="en-US" altLang="zh-TW" smtClean="0"/>
              <a:t>Copyright © </a:t>
            </a:r>
            <a:r>
              <a:rPr lang="zh-TW" altLang="en-US" smtClean="0"/>
              <a:t>滄海書局</a:t>
            </a:r>
            <a:endParaRPr lang="zh-TW" altLang="en-US"/>
          </a:p>
        </p:txBody>
      </p:sp>
      <p:sp>
        <p:nvSpPr>
          <p:cNvPr id="5" name="投影片編號版面配置區 4"/>
          <p:cNvSpPr>
            <a:spLocks noGrp="1"/>
          </p:cNvSpPr>
          <p:nvPr>
            <p:ph type="sldNum" sz="quarter" idx="12"/>
          </p:nvPr>
        </p:nvSpPr>
        <p:spPr/>
        <p:txBody>
          <a:bodyPr/>
          <a:lstStyle/>
          <a:p>
            <a:fld id="{99AA521B-A282-4913-8321-050F21DB6AD4}" type="slidenum">
              <a:rPr lang="zh-TW" altLang="en-US" smtClean="0"/>
              <a:pPr/>
              <a:t>10</a:t>
            </a:fld>
            <a:endParaRPr lang="zh-TW" altLang="en-US"/>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模型假設的另一個</a:t>
            </a:r>
            <a:r>
              <a:rPr lang="zh-TW" altLang="en-US" dirty="0" smtClean="0"/>
              <a:t>面向</a:t>
            </a:r>
            <a:endParaRPr lang="zh-TW" altLang="en-US" dirty="0"/>
          </a:p>
        </p:txBody>
      </p:sp>
      <p:sp>
        <p:nvSpPr>
          <p:cNvPr id="5" name="內容版面配置區 4"/>
          <p:cNvSpPr>
            <a:spLocks noGrp="1"/>
          </p:cNvSpPr>
          <p:nvPr>
            <p:ph idx="1"/>
          </p:nvPr>
        </p:nvSpPr>
        <p:spPr/>
        <p:txBody>
          <a:bodyPr/>
          <a:lstStyle/>
          <a:p>
            <a:endParaRPr lang="zh-TW" altLang="en-US" dirty="0"/>
          </a:p>
        </p:txBody>
      </p:sp>
      <p:pic>
        <p:nvPicPr>
          <p:cNvPr id="4" name="Picture 2"/>
          <p:cNvPicPr>
            <a:picLocks noChangeAspect="1" noChangeArrowheads="1"/>
          </p:cNvPicPr>
          <p:nvPr/>
        </p:nvPicPr>
        <p:blipFill>
          <a:blip r:embed="rId2" cstate="print"/>
          <a:srcRect/>
          <a:stretch>
            <a:fillRect/>
          </a:stretch>
        </p:blipFill>
        <p:spPr bwMode="auto">
          <a:xfrm>
            <a:off x="1475656" y="1435688"/>
            <a:ext cx="5844692" cy="4297568"/>
          </a:xfrm>
          <a:prstGeom prst="rect">
            <a:avLst/>
          </a:prstGeom>
          <a:noFill/>
          <a:ln w="9525">
            <a:noFill/>
            <a:miter lim="800000"/>
            <a:headEnd/>
            <a:tailEnd/>
          </a:ln>
          <a:effectLst/>
        </p:spPr>
      </p:pic>
      <p:sp>
        <p:nvSpPr>
          <p:cNvPr id="6" name="日期版面配置區 5"/>
          <p:cNvSpPr>
            <a:spLocks noGrp="1"/>
          </p:cNvSpPr>
          <p:nvPr>
            <p:ph type="dt" sz="half" idx="10"/>
          </p:nvPr>
        </p:nvSpPr>
        <p:spPr/>
        <p:txBody>
          <a:bodyPr/>
          <a:lstStyle/>
          <a:p>
            <a:r>
              <a:rPr lang="en-US" altLang="zh-TW" smtClean="0"/>
              <a:t>Copyright © </a:t>
            </a:r>
            <a:r>
              <a:rPr lang="zh-TW" altLang="en-US" smtClean="0"/>
              <a:t>滄海書局</a:t>
            </a:r>
            <a:endParaRPr lang="zh-TW" altLang="en-US"/>
          </a:p>
        </p:txBody>
      </p:sp>
      <p:sp>
        <p:nvSpPr>
          <p:cNvPr id="7" name="投影片編號版面配置區 6"/>
          <p:cNvSpPr>
            <a:spLocks noGrp="1"/>
          </p:cNvSpPr>
          <p:nvPr>
            <p:ph type="sldNum" sz="quarter" idx="12"/>
          </p:nvPr>
        </p:nvSpPr>
        <p:spPr/>
        <p:txBody>
          <a:bodyPr/>
          <a:lstStyle/>
          <a:p>
            <a:fld id="{99AA521B-A282-4913-8321-050F21DB6AD4}" type="slidenum">
              <a:rPr lang="zh-TW" altLang="en-US" smtClean="0"/>
              <a:pPr/>
              <a:t>11</a:t>
            </a:fld>
            <a:endParaRPr lang="zh-TW" altLang="en-US"/>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最小平方</a:t>
            </a:r>
            <a:r>
              <a:rPr lang="zh-TW" altLang="en-US" dirty="0" smtClean="0"/>
              <a:t>法</a:t>
            </a:r>
            <a:endParaRPr lang="zh-TW" altLang="en-US" dirty="0"/>
          </a:p>
        </p:txBody>
      </p:sp>
      <p:sp>
        <p:nvSpPr>
          <p:cNvPr id="5" name="內容版面配置區 4"/>
          <p:cNvSpPr>
            <a:spLocks noGrp="1"/>
          </p:cNvSpPr>
          <p:nvPr>
            <p:ph idx="1"/>
          </p:nvPr>
        </p:nvSpPr>
        <p:spPr/>
        <p:txBody>
          <a:bodyPr/>
          <a:lstStyle/>
          <a:p>
            <a:r>
              <a:rPr lang="zh-TW" altLang="en-US" b="1" dirty="0" smtClean="0"/>
              <a:t>殘留 </a:t>
            </a:r>
            <a:r>
              <a:rPr lang="en-US" altLang="zh-TW" b="1" dirty="0" smtClean="0"/>
              <a:t>(residual) </a:t>
            </a:r>
            <a:r>
              <a:rPr lang="zh-TW" altLang="en-US" dirty="0" smtClean="0"/>
              <a:t>基本上是以模型                  擬合的一個誤差。</a:t>
            </a:r>
          </a:p>
          <a:p>
            <a:endParaRPr lang="zh-TW" altLang="en-US" dirty="0"/>
          </a:p>
        </p:txBody>
      </p:sp>
      <p:graphicFrame>
        <p:nvGraphicFramePr>
          <p:cNvPr id="10242" name="Object 2"/>
          <p:cNvGraphicFramePr>
            <a:graphicFrameLocks noChangeAspect="1"/>
          </p:cNvGraphicFramePr>
          <p:nvPr/>
        </p:nvGraphicFramePr>
        <p:xfrm>
          <a:off x="6012160" y="1412776"/>
          <a:ext cx="1397000" cy="381000"/>
        </p:xfrm>
        <a:graphic>
          <a:graphicData uri="http://schemas.openxmlformats.org/presentationml/2006/ole">
            <p:oleObj spid="_x0000_s10242" name="方程式" r:id="rId3" imgW="1396800" imgH="380880" progId="Equation.3">
              <p:embed/>
            </p:oleObj>
          </a:graphicData>
        </a:graphic>
      </p:graphicFrame>
      <p:pic>
        <p:nvPicPr>
          <p:cNvPr id="6" name="Picture 3"/>
          <p:cNvPicPr>
            <a:picLocks noChangeAspect="1" noChangeArrowheads="1"/>
          </p:cNvPicPr>
          <p:nvPr/>
        </p:nvPicPr>
        <p:blipFill>
          <a:blip r:embed="rId4" cstate="print"/>
          <a:srcRect/>
          <a:stretch>
            <a:fillRect/>
          </a:stretch>
        </p:blipFill>
        <p:spPr bwMode="auto">
          <a:xfrm>
            <a:off x="612448" y="2943195"/>
            <a:ext cx="7992000" cy="1925965"/>
          </a:xfrm>
          <a:prstGeom prst="rect">
            <a:avLst/>
          </a:prstGeom>
          <a:noFill/>
          <a:ln w="9525">
            <a:noFill/>
            <a:miter lim="800000"/>
            <a:headEnd/>
            <a:tailEnd/>
          </a:ln>
          <a:effectLst/>
        </p:spPr>
      </p:pic>
      <p:sp>
        <p:nvSpPr>
          <p:cNvPr id="7" name="日期版面配置區 6"/>
          <p:cNvSpPr>
            <a:spLocks noGrp="1"/>
          </p:cNvSpPr>
          <p:nvPr>
            <p:ph type="dt" sz="half" idx="10"/>
          </p:nvPr>
        </p:nvSpPr>
        <p:spPr/>
        <p:txBody>
          <a:bodyPr/>
          <a:lstStyle/>
          <a:p>
            <a:r>
              <a:rPr lang="en-US" altLang="zh-TW" smtClean="0"/>
              <a:t>Copyright © </a:t>
            </a:r>
            <a:r>
              <a:rPr lang="zh-TW" altLang="en-US" smtClean="0"/>
              <a:t>滄海書局</a:t>
            </a:r>
            <a:endParaRPr lang="zh-TW" altLang="en-US"/>
          </a:p>
        </p:txBody>
      </p:sp>
      <p:sp>
        <p:nvSpPr>
          <p:cNvPr id="8" name="投影片編號版面配置區 7"/>
          <p:cNvSpPr>
            <a:spLocks noGrp="1"/>
          </p:cNvSpPr>
          <p:nvPr>
            <p:ph type="sldNum" sz="quarter" idx="12"/>
          </p:nvPr>
        </p:nvSpPr>
        <p:spPr/>
        <p:txBody>
          <a:bodyPr/>
          <a:lstStyle/>
          <a:p>
            <a:fld id="{99AA521B-A282-4913-8321-050F21DB6AD4}" type="slidenum">
              <a:rPr lang="zh-TW" altLang="en-US" smtClean="0"/>
              <a:pPr/>
              <a:t>12</a:t>
            </a:fld>
            <a:endParaRPr lang="zh-TW" altLang="en-US"/>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最小平方法</a:t>
            </a:r>
            <a:r>
              <a:rPr lang="en-US" altLang="zh-TW" dirty="0" smtClean="0"/>
              <a:t>(</a:t>
            </a:r>
            <a:r>
              <a:rPr lang="zh-TW" altLang="en-US" dirty="0" smtClean="0"/>
              <a:t>續</a:t>
            </a:r>
            <a:r>
              <a:rPr lang="en-US" altLang="zh-TW" dirty="0" smtClean="0"/>
              <a:t>)</a:t>
            </a:r>
            <a:endParaRPr lang="zh-TW" altLang="en-US" dirty="0"/>
          </a:p>
        </p:txBody>
      </p:sp>
      <p:sp>
        <p:nvSpPr>
          <p:cNvPr id="7" name="內容版面配置區 6"/>
          <p:cNvSpPr>
            <a:spLocks noGrp="1"/>
          </p:cNvSpPr>
          <p:nvPr>
            <p:ph idx="1"/>
          </p:nvPr>
        </p:nvSpPr>
        <p:spPr/>
        <p:txBody>
          <a:bodyPr/>
          <a:lstStyle/>
          <a:p>
            <a:r>
              <a:rPr lang="zh-TW" altLang="en-US" dirty="0" smtClean="0"/>
              <a:t>圖</a:t>
            </a:r>
            <a:r>
              <a:rPr lang="en-US" altLang="zh-TW" dirty="0" smtClean="0"/>
              <a:t>7.5 </a:t>
            </a:r>
            <a:r>
              <a:rPr lang="zh-TW" altLang="en-US" dirty="0" smtClean="0"/>
              <a:t>描繪出擬合此組資料的線，亦即                </a:t>
            </a:r>
            <a:r>
              <a:rPr lang="zh-TW" altLang="en-US" dirty="0" smtClean="0"/>
              <a:t>，</a:t>
            </a:r>
            <a:r>
              <a:rPr lang="zh-TW" altLang="en-US" dirty="0" smtClean="0"/>
              <a:t>而此線反映了模型                    </a:t>
            </a:r>
            <a:r>
              <a:rPr lang="zh-TW" altLang="en-US" dirty="0" smtClean="0"/>
              <a:t> </a:t>
            </a:r>
            <a:r>
              <a:rPr lang="zh-TW" altLang="en-US" dirty="0" smtClean="0"/>
              <a:t>。現在，當然 </a:t>
            </a:r>
            <a:r>
              <a:rPr lang="el-GR" altLang="zh-TW" i="1" dirty="0" smtClean="0"/>
              <a:t>β</a:t>
            </a:r>
            <a:r>
              <a:rPr lang="en-US" altLang="zh-TW" baseline="-25000" dirty="0" smtClean="0"/>
              <a:t>0</a:t>
            </a:r>
            <a:r>
              <a:rPr lang="zh-TW" altLang="en-US" dirty="0" smtClean="0"/>
              <a:t> 和 </a:t>
            </a:r>
            <a:r>
              <a:rPr lang="el-GR" altLang="zh-TW" i="1" dirty="0" smtClean="0"/>
              <a:t>β</a:t>
            </a:r>
            <a:r>
              <a:rPr lang="en-US" altLang="zh-TW" baseline="-25000" dirty="0" smtClean="0"/>
              <a:t>1</a:t>
            </a:r>
            <a:r>
              <a:rPr lang="zh-TW" altLang="en-US" dirty="0" smtClean="0"/>
              <a:t> 是未知的參數，擬合線是統計模型所產生的一個估測。切記                      </a:t>
            </a:r>
            <a:r>
              <a:rPr lang="zh-TW" altLang="en-US" dirty="0" smtClean="0"/>
              <a:t>這</a:t>
            </a:r>
            <a:r>
              <a:rPr lang="zh-TW" altLang="en-US" dirty="0" smtClean="0"/>
              <a:t>條線是未知的。</a:t>
            </a:r>
            <a:endParaRPr lang="zh-TW" altLang="en-US" dirty="0"/>
          </a:p>
        </p:txBody>
      </p:sp>
      <p:pic>
        <p:nvPicPr>
          <p:cNvPr id="8" name="Picture 2"/>
          <p:cNvPicPr>
            <a:picLocks noChangeAspect="1" noChangeArrowheads="1"/>
          </p:cNvPicPr>
          <p:nvPr/>
        </p:nvPicPr>
        <p:blipFill>
          <a:blip r:embed="rId3" cstate="print"/>
          <a:srcRect/>
          <a:stretch>
            <a:fillRect/>
          </a:stretch>
        </p:blipFill>
        <p:spPr bwMode="auto">
          <a:xfrm>
            <a:off x="1115616" y="3212976"/>
            <a:ext cx="7128792" cy="3395224"/>
          </a:xfrm>
          <a:prstGeom prst="rect">
            <a:avLst/>
          </a:prstGeom>
          <a:noFill/>
          <a:ln w="9525">
            <a:noFill/>
            <a:miter lim="800000"/>
            <a:headEnd/>
            <a:tailEnd/>
          </a:ln>
          <a:effectLst/>
        </p:spPr>
      </p:pic>
      <p:graphicFrame>
        <p:nvGraphicFramePr>
          <p:cNvPr id="9220" name="Object 4"/>
          <p:cNvGraphicFramePr>
            <a:graphicFrameLocks noChangeAspect="1"/>
          </p:cNvGraphicFramePr>
          <p:nvPr/>
        </p:nvGraphicFramePr>
        <p:xfrm>
          <a:off x="7135440" y="1391816"/>
          <a:ext cx="1397000" cy="381000"/>
        </p:xfrm>
        <a:graphic>
          <a:graphicData uri="http://schemas.openxmlformats.org/presentationml/2006/ole">
            <p:oleObj spid="_x0000_s9220" name="方程式" r:id="rId4" imgW="1396800" imgH="380880" progId="Equation.3">
              <p:embed/>
            </p:oleObj>
          </a:graphicData>
        </a:graphic>
      </p:graphicFrame>
      <p:graphicFrame>
        <p:nvGraphicFramePr>
          <p:cNvPr id="9221" name="Object 5"/>
          <p:cNvGraphicFramePr>
            <a:graphicFrameLocks noChangeAspect="1"/>
          </p:cNvGraphicFramePr>
          <p:nvPr/>
        </p:nvGraphicFramePr>
        <p:xfrm>
          <a:off x="3923928" y="1845072"/>
          <a:ext cx="1816100" cy="431800"/>
        </p:xfrm>
        <a:graphic>
          <a:graphicData uri="http://schemas.openxmlformats.org/presentationml/2006/ole">
            <p:oleObj spid="_x0000_s9221" name="方程式" r:id="rId5" imgW="1815840" imgH="431640" progId="Equation.3">
              <p:embed/>
            </p:oleObj>
          </a:graphicData>
        </a:graphic>
      </p:graphicFrame>
      <p:graphicFrame>
        <p:nvGraphicFramePr>
          <p:cNvPr id="9222" name="Object 6"/>
          <p:cNvGraphicFramePr>
            <a:graphicFrameLocks noChangeAspect="1"/>
          </p:cNvGraphicFramePr>
          <p:nvPr/>
        </p:nvGraphicFramePr>
        <p:xfrm>
          <a:off x="3923928" y="2708920"/>
          <a:ext cx="1816100" cy="431800"/>
        </p:xfrm>
        <a:graphic>
          <a:graphicData uri="http://schemas.openxmlformats.org/presentationml/2006/ole">
            <p:oleObj spid="_x0000_s9222" name="方程式" r:id="rId6" imgW="1815840" imgH="431640" progId="Equation.3">
              <p:embed/>
            </p:oleObj>
          </a:graphicData>
        </a:graphic>
      </p:graphicFrame>
      <p:sp>
        <p:nvSpPr>
          <p:cNvPr id="9" name="日期版面配置區 8"/>
          <p:cNvSpPr>
            <a:spLocks noGrp="1"/>
          </p:cNvSpPr>
          <p:nvPr>
            <p:ph type="dt" sz="half" idx="10"/>
          </p:nvPr>
        </p:nvSpPr>
        <p:spPr/>
        <p:txBody>
          <a:bodyPr/>
          <a:lstStyle/>
          <a:p>
            <a:r>
              <a:rPr lang="en-US" altLang="zh-TW" smtClean="0"/>
              <a:t>Copyright © </a:t>
            </a:r>
            <a:r>
              <a:rPr lang="zh-TW" altLang="en-US" smtClean="0"/>
              <a:t>滄海書局</a:t>
            </a:r>
            <a:endParaRPr lang="zh-TW" altLang="en-US"/>
          </a:p>
        </p:txBody>
      </p:sp>
      <p:sp>
        <p:nvSpPr>
          <p:cNvPr id="10" name="投影片編號版面配置區 9"/>
          <p:cNvSpPr>
            <a:spLocks noGrp="1"/>
          </p:cNvSpPr>
          <p:nvPr>
            <p:ph type="sldNum" sz="quarter" idx="12"/>
          </p:nvPr>
        </p:nvSpPr>
        <p:spPr/>
        <p:txBody>
          <a:bodyPr/>
          <a:lstStyle/>
          <a:p>
            <a:fld id="{99AA521B-A282-4913-8321-050F21DB6AD4}" type="slidenum">
              <a:rPr lang="zh-TW" altLang="en-US" smtClean="0"/>
              <a:pPr/>
              <a:t>13</a:t>
            </a:fld>
            <a:endParaRPr lang="zh-TW" altLang="en-US"/>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最小平方法</a:t>
            </a:r>
            <a:r>
              <a:rPr lang="en-US" altLang="zh-TW" dirty="0" smtClean="0"/>
              <a:t>(</a:t>
            </a:r>
            <a:r>
              <a:rPr lang="zh-TW" altLang="en-US" dirty="0" smtClean="0"/>
              <a:t>續</a:t>
            </a:r>
            <a:r>
              <a:rPr lang="en-US" altLang="zh-TW" dirty="0" smtClean="0"/>
              <a:t>)</a:t>
            </a:r>
            <a:endParaRPr lang="zh-TW" altLang="en-US" dirty="0"/>
          </a:p>
        </p:txBody>
      </p:sp>
      <p:sp>
        <p:nvSpPr>
          <p:cNvPr id="5" name="內容版面配置區 4"/>
          <p:cNvSpPr>
            <a:spLocks noGrp="1"/>
          </p:cNvSpPr>
          <p:nvPr>
            <p:ph idx="1"/>
          </p:nvPr>
        </p:nvSpPr>
        <p:spPr/>
        <p:txBody>
          <a:bodyPr/>
          <a:lstStyle/>
          <a:p>
            <a:r>
              <a:rPr lang="zh-TW" altLang="en-US" dirty="0" smtClean="0"/>
              <a:t>殘留平方和常稱為對迴歸線誤差平方的和，並</a:t>
            </a:r>
            <a:r>
              <a:rPr lang="zh-TW" altLang="en-US" dirty="0" smtClean="0"/>
              <a:t>以 </a:t>
            </a:r>
            <a:r>
              <a:rPr lang="en-US" altLang="zh-TW" i="1" dirty="0" smtClean="0"/>
              <a:t>SSE </a:t>
            </a:r>
            <a:r>
              <a:rPr lang="zh-TW" altLang="en-US" dirty="0" smtClean="0"/>
              <a:t>表示。這個估測參數的最小化程序稱為</a:t>
            </a:r>
            <a:r>
              <a:rPr lang="zh-TW" altLang="en-US" b="1" dirty="0" smtClean="0"/>
              <a:t>最小平方法 </a:t>
            </a:r>
            <a:r>
              <a:rPr lang="en-US" altLang="zh-TW" b="1" dirty="0" smtClean="0"/>
              <a:t>(method of least square)</a:t>
            </a:r>
            <a:r>
              <a:rPr lang="zh-TW" altLang="en-US" dirty="0" smtClean="0"/>
              <a:t>。因此，我們要求得 </a:t>
            </a:r>
            <a:r>
              <a:rPr lang="en-US" altLang="zh-TW" i="1" dirty="0" smtClean="0"/>
              <a:t>b</a:t>
            </a:r>
            <a:r>
              <a:rPr lang="en-US" altLang="zh-TW" baseline="-25000" dirty="0" smtClean="0"/>
              <a:t>0</a:t>
            </a:r>
            <a:r>
              <a:rPr lang="zh-TW" altLang="en-US" dirty="0" smtClean="0"/>
              <a:t> 和 </a:t>
            </a:r>
            <a:r>
              <a:rPr lang="en-US" altLang="zh-TW" i="1" dirty="0" smtClean="0"/>
              <a:t>b</a:t>
            </a:r>
            <a:r>
              <a:rPr lang="en-US" altLang="zh-TW" baseline="-25000" dirty="0" smtClean="0"/>
              <a:t>1</a:t>
            </a:r>
            <a:r>
              <a:rPr lang="zh-TW" altLang="en-US" dirty="0" smtClean="0"/>
              <a:t> 以便將</a:t>
            </a:r>
            <a:r>
              <a:rPr lang="en-US" altLang="zh-TW" dirty="0" smtClean="0"/>
              <a:t/>
            </a:r>
            <a:br>
              <a:rPr lang="en-US" altLang="zh-TW" dirty="0" smtClean="0"/>
            </a:br>
            <a:r>
              <a:rPr lang="en-US" altLang="zh-TW" dirty="0" smtClean="0"/>
              <a:t/>
            </a:r>
            <a:br>
              <a:rPr lang="en-US" altLang="zh-TW" dirty="0" smtClean="0"/>
            </a:br>
            <a:r>
              <a:rPr lang="en-US" altLang="zh-TW" dirty="0" smtClean="0"/>
              <a:t/>
            </a:r>
            <a:br>
              <a:rPr lang="en-US" altLang="zh-TW" dirty="0" smtClean="0"/>
            </a:br>
            <a:r>
              <a:rPr lang="en-US" altLang="zh-TW" dirty="0" smtClean="0"/>
              <a:t/>
            </a:r>
            <a:br>
              <a:rPr lang="en-US" altLang="zh-TW" dirty="0" smtClean="0"/>
            </a:br>
            <a:r>
              <a:rPr lang="zh-TW" altLang="en-US" dirty="0" smtClean="0"/>
              <a:t>最小化。</a:t>
            </a:r>
            <a:endParaRPr lang="en-US" altLang="zh-TW" dirty="0" smtClean="0"/>
          </a:p>
        </p:txBody>
      </p:sp>
      <p:graphicFrame>
        <p:nvGraphicFramePr>
          <p:cNvPr id="6" name="物件 5"/>
          <p:cNvGraphicFramePr>
            <a:graphicFrameLocks noChangeAspect="1"/>
          </p:cNvGraphicFramePr>
          <p:nvPr/>
        </p:nvGraphicFramePr>
        <p:xfrm>
          <a:off x="1691680" y="3501008"/>
          <a:ext cx="5765800" cy="812800"/>
        </p:xfrm>
        <a:graphic>
          <a:graphicData uri="http://schemas.openxmlformats.org/presentationml/2006/ole">
            <p:oleObj spid="_x0000_s11267" name="方程式" r:id="rId3" imgW="5765760" imgH="812520" progId="Equation.3">
              <p:embed/>
            </p:oleObj>
          </a:graphicData>
        </a:graphic>
      </p:graphicFrame>
      <p:sp>
        <p:nvSpPr>
          <p:cNvPr id="7" name="日期版面配置區 6"/>
          <p:cNvSpPr>
            <a:spLocks noGrp="1"/>
          </p:cNvSpPr>
          <p:nvPr>
            <p:ph type="dt" sz="half" idx="10"/>
          </p:nvPr>
        </p:nvSpPr>
        <p:spPr/>
        <p:txBody>
          <a:bodyPr/>
          <a:lstStyle/>
          <a:p>
            <a:r>
              <a:rPr lang="en-US" altLang="zh-TW" smtClean="0"/>
              <a:t>Copyright © </a:t>
            </a:r>
            <a:r>
              <a:rPr lang="zh-TW" altLang="en-US" smtClean="0"/>
              <a:t>滄海書局</a:t>
            </a:r>
            <a:endParaRPr lang="zh-TW" altLang="en-US"/>
          </a:p>
        </p:txBody>
      </p:sp>
      <p:sp>
        <p:nvSpPr>
          <p:cNvPr id="8" name="投影片編號版面配置區 7"/>
          <p:cNvSpPr>
            <a:spLocks noGrp="1"/>
          </p:cNvSpPr>
          <p:nvPr>
            <p:ph type="sldNum" sz="quarter" idx="12"/>
          </p:nvPr>
        </p:nvSpPr>
        <p:spPr/>
        <p:txBody>
          <a:bodyPr/>
          <a:lstStyle/>
          <a:p>
            <a:fld id="{99AA521B-A282-4913-8321-050F21DB6AD4}" type="slidenum">
              <a:rPr lang="zh-TW" altLang="en-US" smtClean="0"/>
              <a:pPr/>
              <a:t>14</a:t>
            </a:fld>
            <a:endParaRPr lang="zh-TW" altLang="en-US"/>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最小平方法</a:t>
            </a:r>
            <a:r>
              <a:rPr lang="en-US" altLang="zh-TW" dirty="0" smtClean="0"/>
              <a:t>(</a:t>
            </a:r>
            <a:r>
              <a:rPr lang="zh-TW" altLang="en-US" dirty="0" smtClean="0"/>
              <a:t>續</a:t>
            </a:r>
            <a:r>
              <a:rPr lang="en-US" altLang="zh-TW" dirty="0" smtClean="0"/>
              <a:t>)</a:t>
            </a:r>
            <a:endParaRPr lang="zh-TW" altLang="en-US" dirty="0"/>
          </a:p>
        </p:txBody>
      </p:sp>
      <p:sp>
        <p:nvSpPr>
          <p:cNvPr id="3" name="內容版面配置區 2"/>
          <p:cNvSpPr>
            <a:spLocks noGrp="1"/>
          </p:cNvSpPr>
          <p:nvPr>
            <p:ph idx="1"/>
          </p:nvPr>
        </p:nvSpPr>
        <p:spPr/>
        <p:txBody>
          <a:bodyPr/>
          <a:lstStyle/>
          <a:p>
            <a:r>
              <a:rPr lang="zh-TW" altLang="en-US" dirty="0" smtClean="0"/>
              <a:t>將 </a:t>
            </a:r>
            <a:r>
              <a:rPr lang="en-US" altLang="zh-TW" i="1" dirty="0" smtClean="0"/>
              <a:t>SSE</a:t>
            </a:r>
            <a:r>
              <a:rPr lang="zh-TW" altLang="en-US" dirty="0" smtClean="0"/>
              <a:t> 對 </a:t>
            </a:r>
            <a:r>
              <a:rPr lang="en-US" altLang="zh-TW" i="1" dirty="0" smtClean="0"/>
              <a:t>b</a:t>
            </a:r>
            <a:r>
              <a:rPr lang="en-US" altLang="zh-TW" baseline="-25000" dirty="0" smtClean="0"/>
              <a:t>0</a:t>
            </a:r>
            <a:r>
              <a:rPr lang="zh-TW" altLang="en-US" dirty="0" smtClean="0"/>
              <a:t> 和 </a:t>
            </a:r>
            <a:r>
              <a:rPr lang="en-US" altLang="zh-TW" i="1" dirty="0" smtClean="0"/>
              <a:t>b</a:t>
            </a:r>
            <a:r>
              <a:rPr lang="en-US" altLang="zh-TW" baseline="-25000" dirty="0" smtClean="0"/>
              <a:t>1</a:t>
            </a:r>
            <a:r>
              <a:rPr lang="zh-TW" altLang="en-US" dirty="0" smtClean="0"/>
              <a:t> 微分可得</a:t>
            </a:r>
            <a:r>
              <a:rPr lang="en-US" altLang="zh-TW" dirty="0" smtClean="0"/>
              <a:t/>
            </a:r>
            <a:br>
              <a:rPr lang="en-US" altLang="zh-TW" dirty="0" smtClean="0"/>
            </a:br>
            <a:r>
              <a:rPr lang="en-US" altLang="zh-TW" dirty="0" smtClean="0"/>
              <a:t/>
            </a:r>
            <a:br>
              <a:rPr lang="en-US" altLang="zh-TW" dirty="0" smtClean="0"/>
            </a:br>
            <a:r>
              <a:rPr lang="en-US" altLang="zh-TW" dirty="0" smtClean="0"/>
              <a:t/>
            </a:r>
            <a:br>
              <a:rPr lang="en-US" altLang="zh-TW" dirty="0" smtClean="0"/>
            </a:br>
            <a:r>
              <a:rPr lang="en-US" altLang="zh-TW" dirty="0" smtClean="0"/>
              <a:t/>
            </a:r>
            <a:br>
              <a:rPr lang="en-US" altLang="zh-TW" dirty="0" smtClean="0"/>
            </a:br>
            <a:r>
              <a:rPr lang="zh-TW" altLang="en-US" dirty="0" smtClean="0"/>
              <a:t>令</a:t>
            </a:r>
            <a:r>
              <a:rPr lang="zh-TW" altLang="en-US" dirty="0" smtClean="0"/>
              <a:t>偏導數等於 </a:t>
            </a:r>
            <a:r>
              <a:rPr lang="en-US" altLang="zh-TW" dirty="0" smtClean="0"/>
              <a:t>0</a:t>
            </a:r>
            <a:r>
              <a:rPr lang="zh-TW" altLang="en-US" dirty="0" smtClean="0"/>
              <a:t>，並重新安排各項後得方程式 </a:t>
            </a:r>
            <a:r>
              <a:rPr lang="en-US" altLang="zh-TW" dirty="0" smtClean="0"/>
              <a:t>[</a:t>
            </a:r>
            <a:r>
              <a:rPr lang="zh-TW" altLang="en-US" dirty="0" smtClean="0"/>
              <a:t>稱之為</a:t>
            </a:r>
            <a:r>
              <a:rPr lang="zh-TW" altLang="en-US" b="1" dirty="0" smtClean="0"/>
              <a:t>正規方程式</a:t>
            </a:r>
            <a:r>
              <a:rPr lang="en-US" altLang="zh-TW" b="1" dirty="0" smtClean="0"/>
              <a:t>(normal</a:t>
            </a:r>
            <a:r>
              <a:rPr lang="zh-TW" altLang="en-US" b="1" dirty="0" smtClean="0"/>
              <a:t> </a:t>
            </a:r>
            <a:r>
              <a:rPr lang="en-US" altLang="zh-TW" b="1" dirty="0" smtClean="0"/>
              <a:t>equation)]</a:t>
            </a:r>
            <a:r>
              <a:rPr lang="zh-TW" altLang="en-US" b="1" dirty="0" smtClean="0"/>
              <a:t>：</a:t>
            </a:r>
            <a:r>
              <a:rPr lang="en-US" altLang="zh-TW" b="1" dirty="0" smtClean="0"/>
              <a:t/>
            </a:r>
            <a:br>
              <a:rPr lang="en-US" altLang="zh-TW" b="1" dirty="0" smtClean="0"/>
            </a:br>
            <a:r>
              <a:rPr lang="en-US" altLang="zh-TW" b="1" dirty="0" smtClean="0"/>
              <a:t/>
            </a:r>
            <a:br>
              <a:rPr lang="en-US" altLang="zh-TW" b="1" dirty="0" smtClean="0"/>
            </a:br>
            <a:r>
              <a:rPr lang="en-US" altLang="zh-TW" b="1" dirty="0" smtClean="0"/>
              <a:t/>
            </a:r>
            <a:br>
              <a:rPr lang="en-US" altLang="zh-TW" b="1" dirty="0" smtClean="0"/>
            </a:br>
            <a:r>
              <a:rPr lang="en-US" altLang="zh-TW" b="1" dirty="0" smtClean="0"/>
              <a:t/>
            </a:r>
            <a:br>
              <a:rPr lang="en-US" altLang="zh-TW" b="1" dirty="0" smtClean="0"/>
            </a:br>
            <a:r>
              <a:rPr lang="zh-TW" altLang="en-US" dirty="0" smtClean="0"/>
              <a:t>可聯立解得計算 </a:t>
            </a:r>
            <a:r>
              <a:rPr lang="en-US" altLang="zh-TW" i="1" dirty="0" smtClean="0"/>
              <a:t>b</a:t>
            </a:r>
            <a:r>
              <a:rPr lang="en-US" altLang="zh-TW" baseline="-25000" dirty="0" smtClean="0"/>
              <a:t>0</a:t>
            </a:r>
            <a:r>
              <a:rPr lang="zh-TW" altLang="en-US" dirty="0" smtClean="0"/>
              <a:t> 和 </a:t>
            </a:r>
            <a:r>
              <a:rPr lang="en-US" altLang="zh-TW" i="1" dirty="0" smtClean="0"/>
              <a:t>b</a:t>
            </a:r>
            <a:r>
              <a:rPr lang="en-US" altLang="zh-TW" baseline="-25000" dirty="0" smtClean="0"/>
              <a:t>1</a:t>
            </a:r>
            <a:r>
              <a:rPr lang="zh-TW" altLang="en-US" baseline="-25000" dirty="0" smtClean="0"/>
              <a:t> </a:t>
            </a:r>
            <a:r>
              <a:rPr lang="zh-TW" altLang="en-US" dirty="0" smtClean="0"/>
              <a:t>的公式。</a:t>
            </a:r>
            <a:endParaRPr lang="zh-TW" altLang="en-US" dirty="0"/>
          </a:p>
        </p:txBody>
      </p:sp>
      <p:graphicFrame>
        <p:nvGraphicFramePr>
          <p:cNvPr id="12290" name="Object 2"/>
          <p:cNvGraphicFramePr>
            <a:graphicFrameLocks noChangeAspect="1"/>
          </p:cNvGraphicFramePr>
          <p:nvPr/>
        </p:nvGraphicFramePr>
        <p:xfrm>
          <a:off x="698500" y="2060848"/>
          <a:ext cx="7747000" cy="825500"/>
        </p:xfrm>
        <a:graphic>
          <a:graphicData uri="http://schemas.openxmlformats.org/presentationml/2006/ole">
            <p:oleObj spid="_x0000_s12290" name="方程式" r:id="rId3" imgW="7746840" imgH="825480" progId="Equation.3">
              <p:embed/>
            </p:oleObj>
          </a:graphicData>
        </a:graphic>
      </p:graphicFrame>
      <p:graphicFrame>
        <p:nvGraphicFramePr>
          <p:cNvPr id="5" name="物件 4"/>
          <p:cNvGraphicFramePr>
            <a:graphicFrameLocks noChangeAspect="1"/>
          </p:cNvGraphicFramePr>
          <p:nvPr/>
        </p:nvGraphicFramePr>
        <p:xfrm>
          <a:off x="1475656" y="4293096"/>
          <a:ext cx="6108700" cy="812800"/>
        </p:xfrm>
        <a:graphic>
          <a:graphicData uri="http://schemas.openxmlformats.org/presentationml/2006/ole">
            <p:oleObj spid="_x0000_s12291" name="方程式" r:id="rId4" imgW="6108480" imgH="812520" progId="Equation.3">
              <p:embed/>
            </p:oleObj>
          </a:graphicData>
        </a:graphic>
      </p:graphicFrame>
      <p:sp>
        <p:nvSpPr>
          <p:cNvPr id="6" name="日期版面配置區 5"/>
          <p:cNvSpPr>
            <a:spLocks noGrp="1"/>
          </p:cNvSpPr>
          <p:nvPr>
            <p:ph type="dt" sz="half" idx="10"/>
          </p:nvPr>
        </p:nvSpPr>
        <p:spPr/>
        <p:txBody>
          <a:bodyPr/>
          <a:lstStyle/>
          <a:p>
            <a:r>
              <a:rPr lang="en-US" altLang="zh-TW" smtClean="0"/>
              <a:t>Copyright © </a:t>
            </a:r>
            <a:r>
              <a:rPr lang="zh-TW" altLang="en-US" smtClean="0"/>
              <a:t>滄海書局</a:t>
            </a:r>
            <a:endParaRPr lang="zh-TW" altLang="en-US"/>
          </a:p>
        </p:txBody>
      </p:sp>
      <p:sp>
        <p:nvSpPr>
          <p:cNvPr id="7" name="投影片編號版面配置區 6"/>
          <p:cNvSpPr>
            <a:spLocks noGrp="1"/>
          </p:cNvSpPr>
          <p:nvPr>
            <p:ph type="sldNum" sz="quarter" idx="12"/>
          </p:nvPr>
        </p:nvSpPr>
        <p:spPr/>
        <p:txBody>
          <a:bodyPr/>
          <a:lstStyle/>
          <a:p>
            <a:fld id="{99AA521B-A282-4913-8321-050F21DB6AD4}" type="slidenum">
              <a:rPr lang="zh-TW" altLang="en-US" smtClean="0"/>
              <a:pPr/>
              <a:t>15</a:t>
            </a:fld>
            <a:endParaRPr lang="zh-TW" altLang="en-US"/>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最小平方法</a:t>
            </a:r>
            <a:r>
              <a:rPr lang="en-US" altLang="zh-TW" dirty="0" smtClean="0"/>
              <a:t>(</a:t>
            </a:r>
            <a:r>
              <a:rPr lang="zh-TW" altLang="en-US" dirty="0" smtClean="0"/>
              <a:t>續</a:t>
            </a:r>
            <a:r>
              <a:rPr lang="en-US" altLang="zh-TW" dirty="0" smtClean="0"/>
              <a:t>)</a:t>
            </a:r>
            <a:endParaRPr lang="zh-TW" altLang="en-US" dirty="0"/>
          </a:p>
        </p:txBody>
      </p:sp>
      <p:pic>
        <p:nvPicPr>
          <p:cNvPr id="13314" name="Picture 2"/>
          <p:cNvPicPr>
            <a:picLocks noGrp="1" noChangeAspect="1" noChangeArrowheads="1"/>
          </p:cNvPicPr>
          <p:nvPr>
            <p:ph idx="1"/>
          </p:nvPr>
        </p:nvPicPr>
        <p:blipFill>
          <a:blip r:embed="rId2" cstate="print"/>
          <a:srcRect/>
          <a:stretch>
            <a:fillRect/>
          </a:stretch>
        </p:blipFill>
        <p:spPr bwMode="auto">
          <a:xfrm>
            <a:off x="539552" y="1412776"/>
            <a:ext cx="7992000" cy="3726542"/>
          </a:xfrm>
          <a:prstGeom prst="rect">
            <a:avLst/>
          </a:prstGeom>
          <a:noFill/>
          <a:ln w="9525">
            <a:noFill/>
            <a:miter lim="800000"/>
            <a:headEnd/>
            <a:tailEnd/>
          </a:ln>
        </p:spPr>
      </p:pic>
      <p:sp>
        <p:nvSpPr>
          <p:cNvPr id="4" name="日期版面配置區 3"/>
          <p:cNvSpPr>
            <a:spLocks noGrp="1"/>
          </p:cNvSpPr>
          <p:nvPr>
            <p:ph type="dt" sz="half" idx="10"/>
          </p:nvPr>
        </p:nvSpPr>
        <p:spPr/>
        <p:txBody>
          <a:bodyPr/>
          <a:lstStyle/>
          <a:p>
            <a:r>
              <a:rPr lang="en-US" altLang="zh-TW" smtClean="0"/>
              <a:t>Copyright © </a:t>
            </a:r>
            <a:r>
              <a:rPr lang="zh-TW" altLang="en-US" smtClean="0"/>
              <a:t>滄海書局</a:t>
            </a:r>
            <a:endParaRPr lang="zh-TW" altLang="en-US"/>
          </a:p>
        </p:txBody>
      </p:sp>
      <p:sp>
        <p:nvSpPr>
          <p:cNvPr id="5" name="投影片編號版面配置區 4"/>
          <p:cNvSpPr>
            <a:spLocks noGrp="1"/>
          </p:cNvSpPr>
          <p:nvPr>
            <p:ph type="sldNum" sz="quarter" idx="12"/>
          </p:nvPr>
        </p:nvSpPr>
        <p:spPr/>
        <p:txBody>
          <a:bodyPr/>
          <a:lstStyle/>
          <a:p>
            <a:fld id="{99AA521B-A282-4913-8321-050F21DB6AD4}" type="slidenum">
              <a:rPr lang="zh-TW" altLang="en-US" smtClean="0"/>
              <a:pPr/>
              <a:t>16</a:t>
            </a:fld>
            <a:endParaRPr lang="zh-TW" altLang="en-US"/>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範例</a:t>
            </a:r>
            <a:r>
              <a:rPr lang="en-US" altLang="zh-TW" dirty="0" smtClean="0"/>
              <a:t>7.1</a:t>
            </a:r>
            <a:endParaRPr lang="zh-TW" altLang="en-US" dirty="0"/>
          </a:p>
        </p:txBody>
      </p:sp>
      <p:pic>
        <p:nvPicPr>
          <p:cNvPr id="14338" name="Picture 2"/>
          <p:cNvPicPr>
            <a:picLocks noGrp="1" noChangeAspect="1" noChangeArrowheads="1"/>
          </p:cNvPicPr>
          <p:nvPr>
            <p:ph idx="1"/>
          </p:nvPr>
        </p:nvPicPr>
        <p:blipFill>
          <a:blip r:embed="rId2" cstate="print"/>
          <a:srcRect b="69119"/>
          <a:stretch>
            <a:fillRect/>
          </a:stretch>
        </p:blipFill>
        <p:spPr bwMode="auto">
          <a:xfrm>
            <a:off x="540440" y="1284970"/>
            <a:ext cx="7992000" cy="847886"/>
          </a:xfrm>
          <a:prstGeom prst="rect">
            <a:avLst/>
          </a:prstGeom>
          <a:noFill/>
          <a:ln w="9525">
            <a:noFill/>
            <a:miter lim="800000"/>
            <a:headEnd/>
            <a:tailEnd/>
          </a:ln>
        </p:spPr>
      </p:pic>
      <p:grpSp>
        <p:nvGrpSpPr>
          <p:cNvPr id="7" name="群組 6"/>
          <p:cNvGrpSpPr/>
          <p:nvPr/>
        </p:nvGrpSpPr>
        <p:grpSpPr>
          <a:xfrm>
            <a:off x="539552" y="2276872"/>
            <a:ext cx="7992888" cy="4392488"/>
            <a:chOff x="539552" y="2204864"/>
            <a:chExt cx="7992888" cy="4392488"/>
          </a:xfrm>
        </p:grpSpPr>
        <p:pic>
          <p:nvPicPr>
            <p:cNvPr id="5" name="Picture 2"/>
            <p:cNvPicPr>
              <a:picLocks noChangeAspect="1" noChangeArrowheads="1"/>
            </p:cNvPicPr>
            <p:nvPr/>
          </p:nvPicPr>
          <p:blipFill>
            <a:blip r:embed="rId3" cstate="print"/>
            <a:srcRect/>
            <a:stretch>
              <a:fillRect/>
            </a:stretch>
          </p:blipFill>
          <p:spPr bwMode="auto">
            <a:xfrm>
              <a:off x="540440" y="4058127"/>
              <a:ext cx="7992000" cy="2539225"/>
            </a:xfrm>
            <a:prstGeom prst="rect">
              <a:avLst/>
            </a:prstGeom>
            <a:noFill/>
            <a:ln w="9525">
              <a:noFill/>
              <a:miter lim="800000"/>
              <a:headEnd/>
              <a:tailEnd/>
            </a:ln>
            <a:effectLst/>
          </p:spPr>
        </p:pic>
        <p:pic>
          <p:nvPicPr>
            <p:cNvPr id="6" name="Picture 2"/>
            <p:cNvPicPr>
              <a:picLocks noChangeAspect="1" noChangeArrowheads="1"/>
            </p:cNvPicPr>
            <p:nvPr/>
          </p:nvPicPr>
          <p:blipFill>
            <a:blip r:embed="rId2" cstate="print"/>
            <a:srcRect t="34094"/>
            <a:stretch>
              <a:fillRect/>
            </a:stretch>
          </p:blipFill>
          <p:spPr bwMode="auto">
            <a:xfrm>
              <a:off x="539552" y="2204864"/>
              <a:ext cx="7992000" cy="1809590"/>
            </a:xfrm>
            <a:prstGeom prst="rect">
              <a:avLst/>
            </a:prstGeom>
            <a:noFill/>
            <a:ln w="9525">
              <a:noFill/>
              <a:miter lim="800000"/>
              <a:headEnd/>
              <a:tailEnd/>
            </a:ln>
            <a:effectLst/>
          </p:spPr>
        </p:pic>
      </p:grpSp>
      <p:sp>
        <p:nvSpPr>
          <p:cNvPr id="8" name="日期版面配置區 7"/>
          <p:cNvSpPr>
            <a:spLocks noGrp="1"/>
          </p:cNvSpPr>
          <p:nvPr>
            <p:ph type="dt" sz="half" idx="10"/>
          </p:nvPr>
        </p:nvSpPr>
        <p:spPr/>
        <p:txBody>
          <a:bodyPr/>
          <a:lstStyle/>
          <a:p>
            <a:r>
              <a:rPr lang="en-US" altLang="zh-TW" smtClean="0"/>
              <a:t>Copyright © </a:t>
            </a:r>
            <a:r>
              <a:rPr lang="zh-TW" altLang="en-US" smtClean="0"/>
              <a:t>滄海書局</a:t>
            </a:r>
            <a:endParaRPr lang="zh-TW" altLang="en-US"/>
          </a:p>
        </p:txBody>
      </p:sp>
      <p:sp>
        <p:nvSpPr>
          <p:cNvPr id="9" name="投影片編號版面配置區 8"/>
          <p:cNvSpPr>
            <a:spLocks noGrp="1"/>
          </p:cNvSpPr>
          <p:nvPr>
            <p:ph type="sldNum" sz="quarter" idx="12"/>
          </p:nvPr>
        </p:nvSpPr>
        <p:spPr/>
        <p:txBody>
          <a:bodyPr/>
          <a:lstStyle/>
          <a:p>
            <a:fld id="{99AA521B-A282-4913-8321-050F21DB6AD4}" type="slidenum">
              <a:rPr lang="zh-TW" altLang="en-US" smtClean="0"/>
              <a:pPr/>
              <a:t>17</a:t>
            </a:fld>
            <a:endParaRPr lang="zh-TW"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最小平方有什麼好處？</a:t>
            </a:r>
          </a:p>
        </p:txBody>
      </p:sp>
      <p:sp>
        <p:nvSpPr>
          <p:cNvPr id="6" name="內容版面配置區 5"/>
          <p:cNvSpPr>
            <a:spLocks noGrp="1"/>
          </p:cNvSpPr>
          <p:nvPr>
            <p:ph idx="1"/>
          </p:nvPr>
        </p:nvSpPr>
        <p:spPr/>
        <p:txBody>
          <a:bodyPr/>
          <a:lstStyle/>
          <a:p>
            <a:endParaRPr lang="zh-TW" altLang="en-US" dirty="0"/>
          </a:p>
        </p:txBody>
      </p:sp>
      <p:pic>
        <p:nvPicPr>
          <p:cNvPr id="7" name="Picture 2"/>
          <p:cNvPicPr>
            <a:picLocks noChangeAspect="1" noChangeArrowheads="1"/>
          </p:cNvPicPr>
          <p:nvPr/>
        </p:nvPicPr>
        <p:blipFill>
          <a:blip r:embed="rId2" cstate="print"/>
          <a:srcRect/>
          <a:stretch>
            <a:fillRect/>
          </a:stretch>
        </p:blipFill>
        <p:spPr bwMode="auto">
          <a:xfrm>
            <a:off x="1043608" y="1340768"/>
            <a:ext cx="6528263" cy="4824536"/>
          </a:xfrm>
          <a:prstGeom prst="rect">
            <a:avLst/>
          </a:prstGeom>
          <a:noFill/>
          <a:ln w="9525">
            <a:noFill/>
            <a:miter lim="800000"/>
            <a:headEnd/>
            <a:tailEnd/>
          </a:ln>
          <a:effectLst/>
        </p:spPr>
      </p:pic>
      <p:sp>
        <p:nvSpPr>
          <p:cNvPr id="5" name="日期版面配置區 4"/>
          <p:cNvSpPr>
            <a:spLocks noGrp="1"/>
          </p:cNvSpPr>
          <p:nvPr>
            <p:ph type="dt" sz="half" idx="10"/>
          </p:nvPr>
        </p:nvSpPr>
        <p:spPr/>
        <p:txBody>
          <a:bodyPr/>
          <a:lstStyle/>
          <a:p>
            <a:r>
              <a:rPr lang="en-US" altLang="zh-TW" smtClean="0"/>
              <a:t>Copyright © </a:t>
            </a:r>
            <a:r>
              <a:rPr lang="zh-TW" altLang="en-US" smtClean="0"/>
              <a:t>滄海書局</a:t>
            </a:r>
            <a:endParaRPr lang="zh-TW" altLang="en-US"/>
          </a:p>
        </p:txBody>
      </p:sp>
      <p:sp>
        <p:nvSpPr>
          <p:cNvPr id="8" name="投影片編號版面配置區 7"/>
          <p:cNvSpPr>
            <a:spLocks noGrp="1"/>
          </p:cNvSpPr>
          <p:nvPr>
            <p:ph type="sldNum" sz="quarter" idx="12"/>
          </p:nvPr>
        </p:nvSpPr>
        <p:spPr/>
        <p:txBody>
          <a:bodyPr/>
          <a:lstStyle/>
          <a:p>
            <a:fld id="{99AA521B-A282-4913-8321-050F21DB6AD4}" type="slidenum">
              <a:rPr lang="zh-TW" altLang="en-US" smtClean="0"/>
              <a:pPr/>
              <a:t>18</a:t>
            </a:fld>
            <a:endParaRPr lang="zh-TW" altLang="en-US"/>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7.3</a:t>
            </a:r>
            <a:r>
              <a:rPr lang="zh-TW" altLang="en-US" dirty="0" smtClean="0"/>
              <a:t> 有關迴歸係數的推論</a:t>
            </a:r>
            <a:endParaRPr lang="zh-TW" altLang="en-US" dirty="0"/>
          </a:p>
        </p:txBody>
      </p:sp>
      <p:sp>
        <p:nvSpPr>
          <p:cNvPr id="5" name="內容版面配置區 4"/>
          <p:cNvSpPr>
            <a:spLocks noGrp="1"/>
          </p:cNvSpPr>
          <p:nvPr>
            <p:ph idx="1"/>
          </p:nvPr>
        </p:nvSpPr>
        <p:spPr/>
        <p:txBody>
          <a:bodyPr/>
          <a:lstStyle/>
          <a:p>
            <a:r>
              <a:rPr lang="zh-TW" altLang="en-US" b="1" dirty="0" smtClean="0"/>
              <a:t>估測器的平均值和變異數</a:t>
            </a:r>
            <a:endParaRPr lang="en-US" altLang="zh-TW" b="1" dirty="0" smtClean="0"/>
          </a:p>
          <a:p>
            <a:pPr lvl="1"/>
            <a:r>
              <a:rPr lang="zh-TW" altLang="en-US" dirty="0" smtClean="0"/>
              <a:t>因為估測器</a:t>
            </a:r>
            <a:r>
              <a:rPr lang="en-US" altLang="zh-TW" dirty="0" smtClean="0"/>
              <a:t/>
            </a:r>
            <a:br>
              <a:rPr lang="en-US" altLang="zh-TW" dirty="0" smtClean="0"/>
            </a:br>
            <a:r>
              <a:rPr lang="en-US" altLang="zh-TW" dirty="0" smtClean="0"/>
              <a:t/>
            </a:r>
            <a:br>
              <a:rPr lang="en-US" altLang="zh-TW" dirty="0" smtClean="0"/>
            </a:br>
            <a:r>
              <a:rPr lang="en-US" altLang="zh-TW" dirty="0" smtClean="0"/>
              <a:t/>
            </a:r>
            <a:br>
              <a:rPr lang="en-US" altLang="zh-TW" dirty="0" smtClean="0"/>
            </a:br>
            <a:r>
              <a:rPr lang="en-US" altLang="zh-TW" dirty="0" smtClean="0"/>
              <a:t/>
            </a:r>
            <a:br>
              <a:rPr lang="en-US" altLang="zh-TW" dirty="0" smtClean="0"/>
            </a:br>
            <a:r>
              <a:rPr lang="en-US" altLang="zh-TW" dirty="0" smtClean="0"/>
              <a:t/>
            </a:r>
            <a:br>
              <a:rPr lang="en-US" altLang="zh-TW" dirty="0" smtClean="0"/>
            </a:br>
            <a:r>
              <a:rPr lang="zh-TW" altLang="en-US" dirty="0" smtClean="0"/>
              <a:t>有          的形式，其中，</a:t>
            </a:r>
          </a:p>
          <a:p>
            <a:endParaRPr lang="zh-TW" altLang="en-US" dirty="0"/>
          </a:p>
        </p:txBody>
      </p:sp>
      <p:graphicFrame>
        <p:nvGraphicFramePr>
          <p:cNvPr id="6" name="物件 5"/>
          <p:cNvGraphicFramePr>
            <a:graphicFrameLocks noChangeAspect="1"/>
          </p:cNvGraphicFramePr>
          <p:nvPr/>
        </p:nvGraphicFramePr>
        <p:xfrm>
          <a:off x="2266950" y="2276872"/>
          <a:ext cx="4610100" cy="1600200"/>
        </p:xfrm>
        <a:graphic>
          <a:graphicData uri="http://schemas.openxmlformats.org/presentationml/2006/ole">
            <p:oleObj spid="_x0000_s16387" name="方程式" r:id="rId3" imgW="4609800" imgH="1600200" progId="Equation.3">
              <p:embed/>
            </p:oleObj>
          </a:graphicData>
        </a:graphic>
      </p:graphicFrame>
      <p:graphicFrame>
        <p:nvGraphicFramePr>
          <p:cNvPr id="16388" name="Object 4"/>
          <p:cNvGraphicFramePr>
            <a:graphicFrameLocks noChangeAspect="1"/>
          </p:cNvGraphicFramePr>
          <p:nvPr/>
        </p:nvGraphicFramePr>
        <p:xfrm>
          <a:off x="1547664" y="3840336"/>
          <a:ext cx="812800" cy="812800"/>
        </p:xfrm>
        <a:graphic>
          <a:graphicData uri="http://schemas.openxmlformats.org/presentationml/2006/ole">
            <p:oleObj spid="_x0000_s16388" name="方程式" r:id="rId4" imgW="812520" imgH="812520" progId="Equation.3">
              <p:embed/>
            </p:oleObj>
          </a:graphicData>
        </a:graphic>
      </p:graphicFrame>
      <p:graphicFrame>
        <p:nvGraphicFramePr>
          <p:cNvPr id="8" name="物件 7"/>
          <p:cNvGraphicFramePr>
            <a:graphicFrameLocks noChangeAspect="1"/>
          </p:cNvGraphicFramePr>
          <p:nvPr/>
        </p:nvGraphicFramePr>
        <p:xfrm>
          <a:off x="2711450" y="4653136"/>
          <a:ext cx="3721100" cy="1181100"/>
        </p:xfrm>
        <a:graphic>
          <a:graphicData uri="http://schemas.openxmlformats.org/presentationml/2006/ole">
            <p:oleObj spid="_x0000_s16389" name="方程式" r:id="rId5" imgW="3720960" imgH="1180800" progId="Equation.3">
              <p:embed/>
            </p:oleObj>
          </a:graphicData>
        </a:graphic>
      </p:graphicFrame>
      <p:sp>
        <p:nvSpPr>
          <p:cNvPr id="7" name="日期版面配置區 6"/>
          <p:cNvSpPr>
            <a:spLocks noGrp="1"/>
          </p:cNvSpPr>
          <p:nvPr>
            <p:ph type="dt" sz="half" idx="10"/>
          </p:nvPr>
        </p:nvSpPr>
        <p:spPr/>
        <p:txBody>
          <a:bodyPr/>
          <a:lstStyle/>
          <a:p>
            <a:r>
              <a:rPr lang="en-US" altLang="zh-TW" smtClean="0"/>
              <a:t>Copyright © </a:t>
            </a:r>
            <a:r>
              <a:rPr lang="zh-TW" altLang="en-US" smtClean="0"/>
              <a:t>滄海書局</a:t>
            </a:r>
            <a:endParaRPr lang="zh-TW" altLang="en-US"/>
          </a:p>
        </p:txBody>
      </p:sp>
      <p:sp>
        <p:nvSpPr>
          <p:cNvPr id="9" name="投影片編號版面配置區 8"/>
          <p:cNvSpPr>
            <a:spLocks noGrp="1"/>
          </p:cNvSpPr>
          <p:nvPr>
            <p:ph type="sldNum" sz="quarter" idx="12"/>
          </p:nvPr>
        </p:nvSpPr>
        <p:spPr/>
        <p:txBody>
          <a:bodyPr/>
          <a:lstStyle/>
          <a:p>
            <a:fld id="{99AA521B-A282-4913-8321-050F21DB6AD4}" type="slidenum">
              <a:rPr lang="zh-TW" altLang="en-US" smtClean="0"/>
              <a:pPr/>
              <a:t>19</a:t>
            </a:fld>
            <a:endParaRPr lang="zh-TW" altLang="en-US"/>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本章大綱</a:t>
            </a:r>
            <a:endParaRPr lang="zh-TW" altLang="en-US" dirty="0"/>
          </a:p>
        </p:txBody>
      </p:sp>
      <p:sp>
        <p:nvSpPr>
          <p:cNvPr id="3" name="內容版面配置區 2"/>
          <p:cNvSpPr>
            <a:spLocks noGrp="1"/>
          </p:cNvSpPr>
          <p:nvPr>
            <p:ph idx="1"/>
          </p:nvPr>
        </p:nvSpPr>
        <p:spPr/>
        <p:txBody>
          <a:bodyPr/>
          <a:lstStyle/>
          <a:p>
            <a:r>
              <a:rPr lang="en-US" altLang="zh-TW" sz="2600" dirty="0" smtClean="0"/>
              <a:t>7.1 </a:t>
            </a:r>
            <a:r>
              <a:rPr lang="zh-TW" altLang="en-US" sz="2600" dirty="0" smtClean="0"/>
              <a:t>線性迴歸的簡介</a:t>
            </a:r>
            <a:endParaRPr lang="en-US" altLang="zh-TW" sz="2600" dirty="0" smtClean="0"/>
          </a:p>
          <a:p>
            <a:r>
              <a:rPr lang="en-US" altLang="zh-TW" sz="2600" dirty="0" smtClean="0"/>
              <a:t>7.2 </a:t>
            </a:r>
            <a:r>
              <a:rPr lang="zh-TW" altLang="en-US" sz="2600" dirty="0" smtClean="0"/>
              <a:t>簡單線性迴歸 </a:t>
            </a:r>
            <a:r>
              <a:rPr lang="en-US" altLang="zh-TW" sz="2600" dirty="0" smtClean="0"/>
              <a:t>(SLR) </a:t>
            </a:r>
            <a:r>
              <a:rPr lang="zh-TW" altLang="en-US" sz="2600" dirty="0" smtClean="0"/>
              <a:t>模型以及最小平方法</a:t>
            </a:r>
            <a:endParaRPr lang="en-US" altLang="zh-TW" sz="2600" dirty="0" smtClean="0"/>
          </a:p>
          <a:p>
            <a:r>
              <a:rPr lang="en-US" altLang="zh-TW" sz="2600" dirty="0" smtClean="0"/>
              <a:t>7.3 </a:t>
            </a:r>
            <a:r>
              <a:rPr lang="zh-TW" altLang="en-US" sz="2600" dirty="0" smtClean="0"/>
              <a:t>有關迴歸係數的推論</a:t>
            </a:r>
            <a:endParaRPr lang="en-US" altLang="zh-TW" sz="2600" dirty="0" smtClean="0"/>
          </a:p>
          <a:p>
            <a:r>
              <a:rPr lang="en-US" altLang="zh-TW" sz="2600" dirty="0" smtClean="0"/>
              <a:t>7.4 </a:t>
            </a:r>
            <a:r>
              <a:rPr lang="zh-TW" altLang="en-US" sz="2600" dirty="0" smtClean="0"/>
              <a:t>預測</a:t>
            </a:r>
            <a:endParaRPr lang="en-US" altLang="zh-TW" sz="2600" dirty="0" smtClean="0"/>
          </a:p>
          <a:p>
            <a:r>
              <a:rPr lang="en-US" altLang="zh-TW" sz="2600" dirty="0" smtClean="0"/>
              <a:t>7.5 </a:t>
            </a:r>
            <a:r>
              <a:rPr lang="zh-TW" altLang="en-US" sz="2600" dirty="0" smtClean="0"/>
              <a:t>變異數分析方法</a:t>
            </a:r>
            <a:endParaRPr lang="en-US" altLang="zh-TW" sz="2600" dirty="0" smtClean="0"/>
          </a:p>
          <a:p>
            <a:r>
              <a:rPr lang="en-US" altLang="zh-TW" sz="2600" dirty="0" smtClean="0"/>
              <a:t>7.6 </a:t>
            </a:r>
            <a:r>
              <a:rPr lang="zh-TW" altLang="en-US" sz="2600" dirty="0" smtClean="0"/>
              <a:t>迴歸線性的檢定：有重複觀察值的</a:t>
            </a:r>
          </a:p>
          <a:p>
            <a:r>
              <a:rPr lang="en-US" altLang="zh-TW" sz="2600" dirty="0" smtClean="0"/>
              <a:t>7.7 </a:t>
            </a:r>
            <a:r>
              <a:rPr lang="zh-TW" altLang="en-US" sz="2600" dirty="0" smtClean="0"/>
              <a:t>殘留的診斷圖：假設被違反的圖形化偵測</a:t>
            </a:r>
            <a:endParaRPr lang="en-US" altLang="zh-TW" sz="2600" dirty="0" smtClean="0"/>
          </a:p>
          <a:p>
            <a:r>
              <a:rPr lang="en-US" altLang="zh-TW" sz="2600" dirty="0" smtClean="0"/>
              <a:t>7.8 </a:t>
            </a:r>
            <a:r>
              <a:rPr lang="zh-TW" altLang="en-US" sz="2600" dirty="0" smtClean="0"/>
              <a:t>相關性</a:t>
            </a:r>
            <a:endParaRPr lang="en-US" altLang="zh-TW" sz="2600" dirty="0" smtClean="0"/>
          </a:p>
          <a:p>
            <a:r>
              <a:rPr lang="en-US" altLang="zh-TW" sz="2600" dirty="0" smtClean="0"/>
              <a:t>7.9 </a:t>
            </a:r>
            <a:r>
              <a:rPr lang="zh-TW" altLang="en-US" sz="2600" dirty="0" smtClean="0"/>
              <a:t>簡單線性迴歸個案研究</a:t>
            </a:r>
            <a:endParaRPr lang="en-US" altLang="zh-TW" sz="2600" dirty="0" smtClean="0"/>
          </a:p>
          <a:p>
            <a:r>
              <a:rPr lang="en-US" altLang="zh-TW" sz="2600" dirty="0" smtClean="0"/>
              <a:t>7.10 </a:t>
            </a:r>
            <a:r>
              <a:rPr lang="zh-TW" altLang="en-US" sz="2600" dirty="0" smtClean="0"/>
              <a:t>多元線性迴歸與係數的估測</a:t>
            </a:r>
            <a:endParaRPr lang="en-US" altLang="zh-TW" sz="2600" dirty="0" smtClean="0"/>
          </a:p>
          <a:p>
            <a:r>
              <a:rPr lang="en-US" altLang="zh-TW" sz="2600" dirty="0" smtClean="0"/>
              <a:t>7.11 </a:t>
            </a:r>
            <a:r>
              <a:rPr lang="zh-TW" altLang="en-US" sz="2600" dirty="0" smtClean="0"/>
              <a:t>多元線性迴歸的推論</a:t>
            </a:r>
          </a:p>
        </p:txBody>
      </p:sp>
      <p:sp>
        <p:nvSpPr>
          <p:cNvPr id="4" name="日期版面配置區 3"/>
          <p:cNvSpPr>
            <a:spLocks noGrp="1"/>
          </p:cNvSpPr>
          <p:nvPr>
            <p:ph type="dt" sz="half" idx="10"/>
          </p:nvPr>
        </p:nvSpPr>
        <p:spPr/>
        <p:txBody>
          <a:bodyPr/>
          <a:lstStyle/>
          <a:p>
            <a:r>
              <a:rPr lang="en-US" altLang="zh-TW" smtClean="0"/>
              <a:t>Copyright © </a:t>
            </a:r>
            <a:r>
              <a:rPr lang="zh-TW" altLang="en-US" smtClean="0"/>
              <a:t>滄海書局</a:t>
            </a:r>
            <a:endParaRPr lang="zh-TW" altLang="en-US"/>
          </a:p>
        </p:txBody>
      </p:sp>
      <p:sp>
        <p:nvSpPr>
          <p:cNvPr id="5" name="投影片編號版面配置區 4"/>
          <p:cNvSpPr>
            <a:spLocks noGrp="1"/>
          </p:cNvSpPr>
          <p:nvPr>
            <p:ph type="sldNum" sz="quarter" idx="12"/>
          </p:nvPr>
        </p:nvSpPr>
        <p:spPr/>
        <p:txBody>
          <a:bodyPr/>
          <a:lstStyle/>
          <a:p>
            <a:fld id="{99AA521B-A282-4913-8321-050F21DB6AD4}" type="slidenum">
              <a:rPr lang="zh-TW" altLang="en-US" smtClean="0"/>
              <a:pPr/>
              <a:t>2</a:t>
            </a:fld>
            <a:endParaRPr lang="zh-TW" altLang="en-US"/>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估測器的平均值和變異數</a:t>
            </a:r>
            <a:r>
              <a:rPr lang="en-US" altLang="zh-TW" dirty="0" smtClean="0"/>
              <a:t>(</a:t>
            </a:r>
            <a:r>
              <a:rPr lang="zh-TW" altLang="en-US" dirty="0" smtClean="0"/>
              <a:t>續</a:t>
            </a:r>
            <a:r>
              <a:rPr lang="en-US" altLang="zh-TW" dirty="0" smtClean="0"/>
              <a:t>)</a:t>
            </a:r>
            <a:endParaRPr lang="zh-TW" altLang="en-US" dirty="0"/>
          </a:p>
        </p:txBody>
      </p:sp>
      <p:sp>
        <p:nvSpPr>
          <p:cNvPr id="3" name="內容版面配置區 2"/>
          <p:cNvSpPr>
            <a:spLocks noGrp="1"/>
          </p:cNvSpPr>
          <p:nvPr>
            <p:ph idx="1"/>
          </p:nvPr>
        </p:nvSpPr>
        <p:spPr/>
        <p:txBody>
          <a:bodyPr/>
          <a:lstStyle/>
          <a:p>
            <a:r>
              <a:rPr lang="zh-TW" altLang="en-US" dirty="0" smtClean="0"/>
              <a:t>所以我們可下結論說 分別有平均值</a:t>
            </a:r>
            <a:r>
              <a:rPr lang="en-US" altLang="zh-TW" dirty="0" smtClean="0"/>
              <a:t/>
            </a:r>
            <a:br>
              <a:rPr lang="en-US" altLang="zh-TW" dirty="0" smtClean="0"/>
            </a:br>
            <a:r>
              <a:rPr lang="en-US" altLang="zh-TW" dirty="0" smtClean="0"/>
              <a:t/>
            </a:r>
            <a:br>
              <a:rPr lang="en-US" altLang="zh-TW" dirty="0" smtClean="0"/>
            </a:br>
            <a:r>
              <a:rPr lang="en-US" altLang="zh-TW" dirty="0" smtClean="0"/>
              <a:t/>
            </a:r>
            <a:br>
              <a:rPr lang="en-US" altLang="zh-TW" dirty="0" smtClean="0"/>
            </a:br>
            <a:r>
              <a:rPr lang="en-US" altLang="zh-TW" dirty="0" smtClean="0"/>
              <a:t/>
            </a:r>
            <a:br>
              <a:rPr lang="en-US" altLang="zh-TW" dirty="0" smtClean="0"/>
            </a:br>
            <a:r>
              <a:rPr lang="en-US" altLang="zh-TW" dirty="0" smtClean="0"/>
              <a:t/>
            </a:r>
            <a:br>
              <a:rPr lang="en-US" altLang="zh-TW" dirty="0" smtClean="0"/>
            </a:br>
            <a:r>
              <a:rPr lang="zh-TW" altLang="en-US" dirty="0" smtClean="0"/>
              <a:t>和變異數</a:t>
            </a:r>
          </a:p>
          <a:p>
            <a:endParaRPr lang="zh-TW" altLang="en-US" dirty="0"/>
          </a:p>
        </p:txBody>
      </p:sp>
      <p:graphicFrame>
        <p:nvGraphicFramePr>
          <p:cNvPr id="17411" name="Object 3"/>
          <p:cNvGraphicFramePr>
            <a:graphicFrameLocks noChangeAspect="1"/>
          </p:cNvGraphicFramePr>
          <p:nvPr/>
        </p:nvGraphicFramePr>
        <p:xfrm>
          <a:off x="2195736" y="1844824"/>
          <a:ext cx="3848100" cy="1600200"/>
        </p:xfrm>
        <a:graphic>
          <a:graphicData uri="http://schemas.openxmlformats.org/presentationml/2006/ole">
            <p:oleObj spid="_x0000_s17411" name="方程式" r:id="rId3" imgW="3848040" imgH="1600200" progId="Equation.3">
              <p:embed/>
            </p:oleObj>
          </a:graphicData>
        </a:graphic>
      </p:graphicFrame>
      <p:graphicFrame>
        <p:nvGraphicFramePr>
          <p:cNvPr id="6" name="物件 5"/>
          <p:cNvGraphicFramePr>
            <a:graphicFrameLocks noChangeAspect="1"/>
          </p:cNvGraphicFramePr>
          <p:nvPr/>
        </p:nvGraphicFramePr>
        <p:xfrm>
          <a:off x="2123728" y="4221088"/>
          <a:ext cx="4254500" cy="1689100"/>
        </p:xfrm>
        <a:graphic>
          <a:graphicData uri="http://schemas.openxmlformats.org/presentationml/2006/ole">
            <p:oleObj spid="_x0000_s17412" name="方程式" r:id="rId4" imgW="4254480" imgH="1688760" progId="Equation.3">
              <p:embed/>
            </p:oleObj>
          </a:graphicData>
        </a:graphic>
      </p:graphicFrame>
      <p:sp>
        <p:nvSpPr>
          <p:cNvPr id="7" name="日期版面配置區 6"/>
          <p:cNvSpPr>
            <a:spLocks noGrp="1"/>
          </p:cNvSpPr>
          <p:nvPr>
            <p:ph type="dt" sz="half" idx="10"/>
          </p:nvPr>
        </p:nvSpPr>
        <p:spPr/>
        <p:txBody>
          <a:bodyPr/>
          <a:lstStyle/>
          <a:p>
            <a:r>
              <a:rPr lang="en-US" altLang="zh-TW" smtClean="0"/>
              <a:t>Copyright © </a:t>
            </a:r>
            <a:r>
              <a:rPr lang="zh-TW" altLang="en-US" smtClean="0"/>
              <a:t>滄海書局</a:t>
            </a:r>
            <a:endParaRPr lang="zh-TW" altLang="en-US"/>
          </a:p>
        </p:txBody>
      </p:sp>
      <p:sp>
        <p:nvSpPr>
          <p:cNvPr id="8" name="投影片編號版面配置區 7"/>
          <p:cNvSpPr>
            <a:spLocks noGrp="1"/>
          </p:cNvSpPr>
          <p:nvPr>
            <p:ph type="sldNum" sz="quarter" idx="12"/>
          </p:nvPr>
        </p:nvSpPr>
        <p:spPr/>
        <p:txBody>
          <a:bodyPr/>
          <a:lstStyle/>
          <a:p>
            <a:fld id="{99AA521B-A282-4913-8321-050F21DB6AD4}" type="slidenum">
              <a:rPr lang="zh-TW" altLang="en-US" smtClean="0"/>
              <a:pPr/>
              <a:t>20</a:t>
            </a:fld>
            <a:endParaRPr lang="zh-TW" altLang="en-US"/>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估測器的平均值和變異數</a:t>
            </a:r>
            <a:r>
              <a:rPr lang="en-US" altLang="zh-TW" dirty="0" smtClean="0"/>
              <a:t>(</a:t>
            </a:r>
            <a:r>
              <a:rPr lang="zh-TW" altLang="en-US" dirty="0" smtClean="0"/>
              <a:t>續</a:t>
            </a:r>
            <a:r>
              <a:rPr lang="en-US" altLang="zh-TW" dirty="0" smtClean="0"/>
              <a:t>)</a:t>
            </a:r>
            <a:endParaRPr lang="zh-TW" altLang="en-US" dirty="0"/>
          </a:p>
        </p:txBody>
      </p:sp>
      <p:sp>
        <p:nvSpPr>
          <p:cNvPr id="3" name="內容版面配置區 2"/>
          <p:cNvSpPr>
            <a:spLocks noGrp="1"/>
          </p:cNvSpPr>
          <p:nvPr>
            <p:ph idx="1"/>
          </p:nvPr>
        </p:nvSpPr>
        <p:spPr/>
        <p:txBody>
          <a:bodyPr/>
          <a:lstStyle/>
          <a:p>
            <a:r>
              <a:rPr lang="zh-TW" altLang="en-US" dirty="0" smtClean="0"/>
              <a:t>亦可證明隨機變數 </a:t>
            </a:r>
            <a:r>
              <a:rPr lang="en-US" altLang="zh-TW" i="1" dirty="0" smtClean="0">
                <a:latin typeface="Symbol" pitchFamily="18" charset="2"/>
              </a:rPr>
              <a:t>b</a:t>
            </a:r>
            <a:r>
              <a:rPr lang="en-US" altLang="zh-TW" baseline="-25000" dirty="0" smtClean="0"/>
              <a:t>0</a:t>
            </a:r>
            <a:r>
              <a:rPr lang="zh-TW" altLang="en-US" dirty="0" smtClean="0"/>
              <a:t> </a:t>
            </a:r>
            <a:r>
              <a:rPr lang="zh-TW" altLang="en-US" dirty="0" smtClean="0"/>
              <a:t>是常態分布的，其中，</a:t>
            </a:r>
            <a:r>
              <a:rPr lang="en-US" altLang="zh-TW" dirty="0" smtClean="0"/>
              <a:t/>
            </a:r>
            <a:br>
              <a:rPr lang="en-US" altLang="zh-TW" dirty="0" smtClean="0"/>
            </a:br>
            <a:r>
              <a:rPr lang="en-US" altLang="zh-TW" dirty="0" smtClean="0"/>
              <a:t/>
            </a:r>
            <a:br>
              <a:rPr lang="en-US" altLang="zh-TW" dirty="0" smtClean="0"/>
            </a:br>
            <a:r>
              <a:rPr lang="en-US" altLang="zh-TW" dirty="0" smtClean="0"/>
              <a:t/>
            </a:r>
            <a:br>
              <a:rPr lang="en-US" altLang="zh-TW" dirty="0" smtClean="0"/>
            </a:br>
            <a:r>
              <a:rPr lang="en-US" altLang="zh-TW" dirty="0" smtClean="0"/>
              <a:t/>
            </a:r>
            <a:br>
              <a:rPr lang="en-US" altLang="zh-TW" dirty="0" smtClean="0"/>
            </a:br>
            <a:r>
              <a:rPr lang="en-US" altLang="zh-TW" dirty="0" smtClean="0"/>
              <a:t/>
            </a:r>
            <a:br>
              <a:rPr lang="en-US" altLang="zh-TW" dirty="0" smtClean="0"/>
            </a:br>
            <a:r>
              <a:rPr lang="en-US" altLang="zh-TW" dirty="0" smtClean="0"/>
              <a:t/>
            </a:r>
            <a:br>
              <a:rPr lang="en-US" altLang="zh-TW" dirty="0" smtClean="0"/>
            </a:br>
            <a:r>
              <a:rPr lang="zh-TW" altLang="en-US" dirty="0" smtClean="0"/>
              <a:t>從前面的結果可知，顯然 </a:t>
            </a:r>
            <a:r>
              <a:rPr lang="el-GR" altLang="zh-TW" b="1" i="1" dirty="0" smtClean="0"/>
              <a:t>β</a:t>
            </a:r>
            <a:r>
              <a:rPr lang="en-US" altLang="zh-TW" b="1" baseline="-25000" dirty="0" smtClean="0"/>
              <a:t>0</a:t>
            </a:r>
            <a:r>
              <a:rPr lang="zh-TW" altLang="en-US" b="1" dirty="0" smtClean="0"/>
              <a:t> 和 </a:t>
            </a:r>
            <a:r>
              <a:rPr lang="el-GR" altLang="zh-TW" b="1" i="1" dirty="0" smtClean="0"/>
              <a:t>β</a:t>
            </a:r>
            <a:r>
              <a:rPr lang="en-US" altLang="zh-TW" b="1" baseline="-25000" dirty="0" smtClean="0"/>
              <a:t>1</a:t>
            </a:r>
            <a:r>
              <a:rPr lang="zh-TW" altLang="en-US" b="1" dirty="0" smtClean="0"/>
              <a:t> 的最小平方估測器都是不偏估測器。</a:t>
            </a:r>
            <a:endParaRPr lang="zh-TW" altLang="en-US" dirty="0"/>
          </a:p>
        </p:txBody>
      </p:sp>
      <p:graphicFrame>
        <p:nvGraphicFramePr>
          <p:cNvPr id="4" name="物件 3"/>
          <p:cNvGraphicFramePr>
            <a:graphicFrameLocks noChangeAspect="1"/>
          </p:cNvGraphicFramePr>
          <p:nvPr/>
        </p:nvGraphicFramePr>
        <p:xfrm>
          <a:off x="1385912" y="2060848"/>
          <a:ext cx="5994400" cy="1600200"/>
        </p:xfrm>
        <a:graphic>
          <a:graphicData uri="http://schemas.openxmlformats.org/presentationml/2006/ole">
            <p:oleObj spid="_x0000_s18434" name="方程式" r:id="rId3" imgW="5994360" imgH="1600200" progId="Equation.3">
              <p:embed/>
            </p:oleObj>
          </a:graphicData>
        </a:graphic>
      </p:graphicFrame>
      <p:sp>
        <p:nvSpPr>
          <p:cNvPr id="5" name="日期版面配置區 4"/>
          <p:cNvSpPr>
            <a:spLocks noGrp="1"/>
          </p:cNvSpPr>
          <p:nvPr>
            <p:ph type="dt" sz="half" idx="10"/>
          </p:nvPr>
        </p:nvSpPr>
        <p:spPr/>
        <p:txBody>
          <a:bodyPr/>
          <a:lstStyle/>
          <a:p>
            <a:r>
              <a:rPr lang="en-US" altLang="zh-TW" smtClean="0"/>
              <a:t>Copyright © </a:t>
            </a:r>
            <a:r>
              <a:rPr lang="zh-TW" altLang="en-US" smtClean="0"/>
              <a:t>滄海書局</a:t>
            </a:r>
            <a:endParaRPr lang="zh-TW" altLang="en-US"/>
          </a:p>
        </p:txBody>
      </p:sp>
      <p:sp>
        <p:nvSpPr>
          <p:cNvPr id="6" name="投影片編號版面配置區 5"/>
          <p:cNvSpPr>
            <a:spLocks noGrp="1"/>
          </p:cNvSpPr>
          <p:nvPr>
            <p:ph type="sldNum" sz="quarter" idx="12"/>
          </p:nvPr>
        </p:nvSpPr>
        <p:spPr/>
        <p:txBody>
          <a:bodyPr/>
          <a:lstStyle/>
          <a:p>
            <a:fld id="{99AA521B-A282-4913-8321-050F21DB6AD4}" type="slidenum">
              <a:rPr lang="zh-TW" altLang="en-US" smtClean="0"/>
              <a:pPr/>
              <a:t>21</a:t>
            </a:fld>
            <a:endParaRPr lang="zh-TW" altLang="en-US"/>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 </a:t>
            </a:r>
            <a:r>
              <a:rPr lang="el-GR" altLang="zh-TW" i="1" dirty="0" smtClean="0"/>
              <a:t>σ</a:t>
            </a:r>
            <a:r>
              <a:rPr lang="en-US" altLang="zh-TW" baseline="30000" dirty="0" smtClean="0"/>
              <a:t>2</a:t>
            </a:r>
            <a:r>
              <a:rPr lang="zh-TW" altLang="en-US" baseline="30000" dirty="0" smtClean="0"/>
              <a:t> </a:t>
            </a:r>
            <a:r>
              <a:rPr lang="zh-TW" altLang="en-US" dirty="0" smtClean="0"/>
              <a:t>的總變異性和估測的</a:t>
            </a:r>
            <a:r>
              <a:rPr lang="zh-TW" altLang="en-US" dirty="0" smtClean="0"/>
              <a:t>分割</a:t>
            </a:r>
            <a:endParaRPr lang="zh-TW" altLang="en-US" dirty="0"/>
          </a:p>
        </p:txBody>
      </p:sp>
      <p:sp>
        <p:nvSpPr>
          <p:cNvPr id="3" name="內容版面配置區 2"/>
          <p:cNvSpPr>
            <a:spLocks noGrp="1"/>
          </p:cNvSpPr>
          <p:nvPr>
            <p:ph idx="1"/>
          </p:nvPr>
        </p:nvSpPr>
        <p:spPr/>
        <p:txBody>
          <a:bodyPr/>
          <a:lstStyle/>
          <a:p>
            <a:endParaRPr lang="zh-TW" altLang="en-US" b="1" baseline="30000" dirty="0"/>
          </a:p>
        </p:txBody>
      </p:sp>
      <p:pic>
        <p:nvPicPr>
          <p:cNvPr id="4" name="Picture 2"/>
          <p:cNvPicPr>
            <a:picLocks noChangeAspect="1" noChangeArrowheads="1"/>
          </p:cNvPicPr>
          <p:nvPr/>
        </p:nvPicPr>
        <p:blipFill>
          <a:blip r:embed="rId2" cstate="print"/>
          <a:srcRect/>
          <a:stretch>
            <a:fillRect/>
          </a:stretch>
        </p:blipFill>
        <p:spPr bwMode="auto">
          <a:xfrm>
            <a:off x="395536" y="1844824"/>
            <a:ext cx="8419752" cy="2016224"/>
          </a:xfrm>
          <a:prstGeom prst="rect">
            <a:avLst/>
          </a:prstGeom>
          <a:noFill/>
          <a:ln w="9525">
            <a:noFill/>
            <a:miter lim="800000"/>
            <a:headEnd/>
            <a:tailEnd/>
          </a:ln>
          <a:effectLst/>
        </p:spPr>
      </p:pic>
      <p:sp>
        <p:nvSpPr>
          <p:cNvPr id="5" name="日期版面配置區 4"/>
          <p:cNvSpPr>
            <a:spLocks noGrp="1"/>
          </p:cNvSpPr>
          <p:nvPr>
            <p:ph type="dt" sz="half" idx="10"/>
          </p:nvPr>
        </p:nvSpPr>
        <p:spPr/>
        <p:txBody>
          <a:bodyPr/>
          <a:lstStyle/>
          <a:p>
            <a:r>
              <a:rPr lang="en-US" altLang="zh-TW" smtClean="0"/>
              <a:t>Copyright © </a:t>
            </a:r>
            <a:r>
              <a:rPr lang="zh-TW" altLang="en-US" smtClean="0"/>
              <a:t>滄海書局</a:t>
            </a:r>
            <a:endParaRPr lang="zh-TW" altLang="en-US"/>
          </a:p>
        </p:txBody>
      </p:sp>
      <p:sp>
        <p:nvSpPr>
          <p:cNvPr id="6" name="投影片編號版面配置區 5"/>
          <p:cNvSpPr>
            <a:spLocks noGrp="1"/>
          </p:cNvSpPr>
          <p:nvPr>
            <p:ph type="sldNum" sz="quarter" idx="12"/>
          </p:nvPr>
        </p:nvSpPr>
        <p:spPr/>
        <p:txBody>
          <a:bodyPr/>
          <a:lstStyle/>
          <a:p>
            <a:fld id="{99AA521B-A282-4913-8321-050F21DB6AD4}" type="slidenum">
              <a:rPr lang="zh-TW" altLang="en-US" smtClean="0"/>
              <a:pPr/>
              <a:t>22</a:t>
            </a:fld>
            <a:endParaRPr lang="zh-TW" altLang="en-US"/>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表成均方誤差的 </a:t>
            </a:r>
            <a:r>
              <a:rPr lang="el-GR" altLang="zh-TW" i="1" dirty="0" smtClean="0"/>
              <a:t>σ</a:t>
            </a:r>
            <a:r>
              <a:rPr lang="en-US" altLang="zh-TW" baseline="30000" dirty="0" smtClean="0"/>
              <a:t>2</a:t>
            </a:r>
            <a:r>
              <a:rPr lang="zh-TW" altLang="en-US" dirty="0" smtClean="0"/>
              <a:t> 估測</a:t>
            </a:r>
            <a:r>
              <a:rPr lang="zh-TW" altLang="en-US" dirty="0" smtClean="0"/>
              <a:t>器</a:t>
            </a:r>
            <a:endParaRPr lang="zh-TW" altLang="en-US" dirty="0"/>
          </a:p>
        </p:txBody>
      </p:sp>
      <p:sp>
        <p:nvSpPr>
          <p:cNvPr id="5" name="內容版面配置區 4"/>
          <p:cNvSpPr>
            <a:spLocks noGrp="1"/>
          </p:cNvSpPr>
          <p:nvPr>
            <p:ph idx="1"/>
          </p:nvPr>
        </p:nvSpPr>
        <p:spPr/>
        <p:txBody>
          <a:bodyPr/>
          <a:lstStyle/>
          <a:p>
            <a:endParaRPr lang="zh-TW" altLang="en-US" dirty="0"/>
          </a:p>
        </p:txBody>
      </p:sp>
      <p:pic>
        <p:nvPicPr>
          <p:cNvPr id="6" name="Picture 2"/>
          <p:cNvPicPr>
            <a:picLocks noChangeAspect="1" noChangeArrowheads="1"/>
          </p:cNvPicPr>
          <p:nvPr/>
        </p:nvPicPr>
        <p:blipFill>
          <a:blip r:embed="rId2" cstate="print"/>
          <a:srcRect/>
          <a:stretch>
            <a:fillRect/>
          </a:stretch>
        </p:blipFill>
        <p:spPr bwMode="auto">
          <a:xfrm>
            <a:off x="395535" y="1844824"/>
            <a:ext cx="8265439" cy="2376264"/>
          </a:xfrm>
          <a:prstGeom prst="rect">
            <a:avLst/>
          </a:prstGeom>
          <a:noFill/>
          <a:ln w="9525">
            <a:noFill/>
            <a:miter lim="800000"/>
            <a:headEnd/>
            <a:tailEnd/>
          </a:ln>
          <a:effectLst/>
        </p:spPr>
      </p:pic>
      <p:sp>
        <p:nvSpPr>
          <p:cNvPr id="7" name="日期版面配置區 6"/>
          <p:cNvSpPr>
            <a:spLocks noGrp="1"/>
          </p:cNvSpPr>
          <p:nvPr>
            <p:ph type="dt" sz="half" idx="10"/>
          </p:nvPr>
        </p:nvSpPr>
        <p:spPr/>
        <p:txBody>
          <a:bodyPr/>
          <a:lstStyle/>
          <a:p>
            <a:r>
              <a:rPr lang="en-US" altLang="zh-TW" smtClean="0"/>
              <a:t>Copyright © </a:t>
            </a:r>
            <a:r>
              <a:rPr lang="zh-TW" altLang="en-US" smtClean="0"/>
              <a:t>滄海書局</a:t>
            </a:r>
            <a:endParaRPr lang="zh-TW" altLang="en-US"/>
          </a:p>
        </p:txBody>
      </p:sp>
      <p:sp>
        <p:nvSpPr>
          <p:cNvPr id="8" name="投影片編號版面配置區 7"/>
          <p:cNvSpPr>
            <a:spLocks noGrp="1"/>
          </p:cNvSpPr>
          <p:nvPr>
            <p:ph type="sldNum" sz="quarter" idx="12"/>
          </p:nvPr>
        </p:nvSpPr>
        <p:spPr/>
        <p:txBody>
          <a:bodyPr/>
          <a:lstStyle/>
          <a:p>
            <a:fld id="{99AA521B-A282-4913-8321-050F21DB6AD4}" type="slidenum">
              <a:rPr lang="zh-TW" altLang="en-US" smtClean="0"/>
              <a:pPr/>
              <a:t>23</a:t>
            </a:fld>
            <a:endParaRPr lang="zh-TW" altLang="en-US"/>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範例</a:t>
            </a:r>
            <a:r>
              <a:rPr lang="en-US" altLang="zh-TW" dirty="0" smtClean="0"/>
              <a:t>7.2</a:t>
            </a:r>
            <a:endParaRPr lang="zh-TW" altLang="en-US" dirty="0"/>
          </a:p>
        </p:txBody>
      </p:sp>
      <p:pic>
        <p:nvPicPr>
          <p:cNvPr id="21506" name="Picture 2"/>
          <p:cNvPicPr>
            <a:picLocks noGrp="1" noChangeAspect="1" noChangeArrowheads="1"/>
          </p:cNvPicPr>
          <p:nvPr>
            <p:ph idx="1"/>
          </p:nvPr>
        </p:nvPicPr>
        <p:blipFill>
          <a:blip r:embed="rId2" cstate="print"/>
          <a:srcRect b="80522"/>
          <a:stretch>
            <a:fillRect/>
          </a:stretch>
        </p:blipFill>
        <p:spPr bwMode="auto">
          <a:xfrm>
            <a:off x="683568" y="1268414"/>
            <a:ext cx="7668000" cy="1080466"/>
          </a:xfrm>
          <a:prstGeom prst="rect">
            <a:avLst/>
          </a:prstGeom>
          <a:noFill/>
          <a:ln w="9525">
            <a:noFill/>
            <a:miter lim="800000"/>
            <a:headEnd/>
            <a:tailEnd/>
          </a:ln>
        </p:spPr>
      </p:pic>
      <p:pic>
        <p:nvPicPr>
          <p:cNvPr id="5" name="Picture 2"/>
          <p:cNvPicPr>
            <a:picLocks noChangeAspect="1" noChangeArrowheads="1"/>
          </p:cNvPicPr>
          <p:nvPr/>
        </p:nvPicPr>
        <p:blipFill>
          <a:blip r:embed="rId2" cstate="print"/>
          <a:srcRect t="22068"/>
          <a:stretch>
            <a:fillRect/>
          </a:stretch>
        </p:blipFill>
        <p:spPr bwMode="auto">
          <a:xfrm>
            <a:off x="683568" y="2492896"/>
            <a:ext cx="7668000" cy="4323085"/>
          </a:xfrm>
          <a:prstGeom prst="rect">
            <a:avLst/>
          </a:prstGeom>
          <a:noFill/>
          <a:ln w="9525">
            <a:noFill/>
            <a:miter lim="800000"/>
            <a:headEnd/>
            <a:tailEnd/>
          </a:ln>
          <a:effectLst/>
        </p:spPr>
      </p:pic>
      <p:sp>
        <p:nvSpPr>
          <p:cNvPr id="6" name="日期版面配置區 5"/>
          <p:cNvSpPr>
            <a:spLocks noGrp="1"/>
          </p:cNvSpPr>
          <p:nvPr>
            <p:ph type="dt" sz="half" idx="10"/>
          </p:nvPr>
        </p:nvSpPr>
        <p:spPr/>
        <p:txBody>
          <a:bodyPr/>
          <a:lstStyle/>
          <a:p>
            <a:r>
              <a:rPr lang="en-US" altLang="zh-TW" smtClean="0"/>
              <a:t>Copyright © </a:t>
            </a:r>
            <a:r>
              <a:rPr lang="zh-TW" altLang="en-US" smtClean="0"/>
              <a:t>滄海書局</a:t>
            </a:r>
            <a:endParaRPr lang="zh-TW" altLang="en-US"/>
          </a:p>
        </p:txBody>
      </p:sp>
      <p:sp>
        <p:nvSpPr>
          <p:cNvPr id="7" name="投影片編號版面配置區 6"/>
          <p:cNvSpPr>
            <a:spLocks noGrp="1"/>
          </p:cNvSpPr>
          <p:nvPr>
            <p:ph type="sldNum" sz="quarter" idx="12"/>
          </p:nvPr>
        </p:nvSpPr>
        <p:spPr/>
        <p:txBody>
          <a:bodyPr/>
          <a:lstStyle/>
          <a:p>
            <a:fld id="{99AA521B-A282-4913-8321-050F21DB6AD4}" type="slidenum">
              <a:rPr lang="zh-TW" altLang="en-US" smtClean="0"/>
              <a:pPr/>
              <a:t>24</a:t>
            </a:fld>
            <a:endParaRPr lang="zh-TW"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關於斜率的假說</a:t>
            </a:r>
            <a:r>
              <a:rPr lang="zh-TW" altLang="en-US" dirty="0" smtClean="0"/>
              <a:t>檢定</a:t>
            </a:r>
            <a:endParaRPr lang="zh-TW" altLang="en-US" dirty="0"/>
          </a:p>
        </p:txBody>
      </p:sp>
      <p:sp>
        <p:nvSpPr>
          <p:cNvPr id="5" name="內容版面配置區 4"/>
          <p:cNvSpPr>
            <a:spLocks noGrp="1"/>
          </p:cNvSpPr>
          <p:nvPr>
            <p:ph idx="1"/>
          </p:nvPr>
        </p:nvSpPr>
        <p:spPr/>
        <p:txBody>
          <a:bodyPr/>
          <a:lstStyle/>
          <a:p>
            <a:r>
              <a:rPr lang="zh-TW" altLang="en-US" dirty="0" smtClean="0"/>
              <a:t>要</a:t>
            </a:r>
            <a:r>
              <a:rPr lang="zh-TW" altLang="en-US" dirty="0" smtClean="0"/>
              <a:t>檢定            的虛無假說 </a:t>
            </a:r>
            <a:r>
              <a:rPr lang="en-US" altLang="zh-TW" i="1" dirty="0" smtClean="0"/>
              <a:t>H</a:t>
            </a:r>
            <a:r>
              <a:rPr lang="en-US" altLang="zh-TW" baseline="-25000" dirty="0" smtClean="0"/>
              <a:t>0</a:t>
            </a:r>
            <a:r>
              <a:rPr lang="zh-TW" altLang="en-US" dirty="0" smtClean="0"/>
              <a:t> 對上一個適當的對立假說，我們再度使用自由度         的 </a:t>
            </a:r>
            <a:r>
              <a:rPr lang="en-US" altLang="zh-TW" i="1" dirty="0" smtClean="0"/>
              <a:t>t </a:t>
            </a:r>
            <a:r>
              <a:rPr lang="zh-TW" altLang="en-US" dirty="0" smtClean="0"/>
              <a:t>分布來建立臨界區域，然後根據以下的值來做決定：</a:t>
            </a:r>
            <a:endParaRPr lang="zh-TW" altLang="en-US" dirty="0"/>
          </a:p>
        </p:txBody>
      </p:sp>
      <p:graphicFrame>
        <p:nvGraphicFramePr>
          <p:cNvPr id="6" name="物件 5"/>
          <p:cNvGraphicFramePr>
            <a:graphicFrameLocks noChangeAspect="1"/>
          </p:cNvGraphicFramePr>
          <p:nvPr/>
        </p:nvGraphicFramePr>
        <p:xfrm>
          <a:off x="1979712" y="1412776"/>
          <a:ext cx="977900" cy="381000"/>
        </p:xfrm>
        <a:graphic>
          <a:graphicData uri="http://schemas.openxmlformats.org/presentationml/2006/ole">
            <p:oleObj spid="_x0000_s20483" name="方程式" r:id="rId3" imgW="977760" imgH="380880" progId="Equation.3">
              <p:embed/>
            </p:oleObj>
          </a:graphicData>
        </a:graphic>
      </p:graphicFrame>
      <p:graphicFrame>
        <p:nvGraphicFramePr>
          <p:cNvPr id="20484" name="Object 4"/>
          <p:cNvGraphicFramePr>
            <a:graphicFrameLocks noChangeAspect="1"/>
          </p:cNvGraphicFramePr>
          <p:nvPr/>
        </p:nvGraphicFramePr>
        <p:xfrm>
          <a:off x="5796136" y="1844824"/>
          <a:ext cx="609600" cy="279400"/>
        </p:xfrm>
        <a:graphic>
          <a:graphicData uri="http://schemas.openxmlformats.org/presentationml/2006/ole">
            <p:oleObj spid="_x0000_s20484" name="方程式" r:id="rId4" imgW="609480" imgH="279360" progId="Equation.3">
              <p:embed/>
            </p:oleObj>
          </a:graphicData>
        </a:graphic>
      </p:graphicFrame>
      <p:graphicFrame>
        <p:nvGraphicFramePr>
          <p:cNvPr id="8" name="物件 7"/>
          <p:cNvGraphicFramePr>
            <a:graphicFrameLocks noChangeAspect="1"/>
          </p:cNvGraphicFramePr>
          <p:nvPr/>
        </p:nvGraphicFramePr>
        <p:xfrm>
          <a:off x="3419872" y="2924944"/>
          <a:ext cx="1333500" cy="812800"/>
        </p:xfrm>
        <a:graphic>
          <a:graphicData uri="http://schemas.openxmlformats.org/presentationml/2006/ole">
            <p:oleObj spid="_x0000_s20485" name="方程式" r:id="rId5" imgW="1333440" imgH="812520" progId="Equation.3">
              <p:embed/>
            </p:oleObj>
          </a:graphicData>
        </a:graphic>
      </p:graphicFrame>
      <p:sp>
        <p:nvSpPr>
          <p:cNvPr id="7" name="日期版面配置區 6"/>
          <p:cNvSpPr>
            <a:spLocks noGrp="1"/>
          </p:cNvSpPr>
          <p:nvPr>
            <p:ph type="dt" sz="half" idx="10"/>
          </p:nvPr>
        </p:nvSpPr>
        <p:spPr/>
        <p:txBody>
          <a:bodyPr/>
          <a:lstStyle/>
          <a:p>
            <a:r>
              <a:rPr lang="en-US" altLang="zh-TW" smtClean="0"/>
              <a:t>Copyright © </a:t>
            </a:r>
            <a:r>
              <a:rPr lang="zh-TW" altLang="en-US" smtClean="0"/>
              <a:t>滄海書局</a:t>
            </a:r>
            <a:endParaRPr lang="zh-TW" altLang="en-US"/>
          </a:p>
        </p:txBody>
      </p:sp>
      <p:sp>
        <p:nvSpPr>
          <p:cNvPr id="9" name="投影片編號版面配置區 8"/>
          <p:cNvSpPr>
            <a:spLocks noGrp="1"/>
          </p:cNvSpPr>
          <p:nvPr>
            <p:ph type="sldNum" sz="quarter" idx="12"/>
          </p:nvPr>
        </p:nvSpPr>
        <p:spPr/>
        <p:txBody>
          <a:bodyPr/>
          <a:lstStyle/>
          <a:p>
            <a:fld id="{99AA521B-A282-4913-8321-050F21DB6AD4}" type="slidenum">
              <a:rPr lang="zh-TW" altLang="en-US" smtClean="0"/>
              <a:pPr/>
              <a:t>25</a:t>
            </a:fld>
            <a:endParaRPr lang="zh-TW" altLang="en-US"/>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範例</a:t>
            </a:r>
            <a:r>
              <a:rPr lang="en-US" altLang="zh-TW" dirty="0" smtClean="0"/>
              <a:t>7.3</a:t>
            </a:r>
            <a:endParaRPr lang="zh-TW" altLang="en-US" dirty="0"/>
          </a:p>
        </p:txBody>
      </p:sp>
      <p:pic>
        <p:nvPicPr>
          <p:cNvPr id="4" name="Picture 3"/>
          <p:cNvPicPr>
            <a:picLocks noGrp="1" noChangeAspect="1" noChangeArrowheads="1"/>
          </p:cNvPicPr>
          <p:nvPr>
            <p:ph idx="1"/>
          </p:nvPr>
        </p:nvPicPr>
        <p:blipFill>
          <a:blip r:embed="rId2" cstate="print"/>
          <a:srcRect b="66185"/>
          <a:stretch>
            <a:fillRect/>
          </a:stretch>
        </p:blipFill>
        <p:spPr bwMode="auto">
          <a:xfrm>
            <a:off x="323850" y="1412776"/>
            <a:ext cx="8496300" cy="1296144"/>
          </a:xfrm>
          <a:prstGeom prst="rect">
            <a:avLst/>
          </a:prstGeom>
          <a:noFill/>
          <a:ln w="9525">
            <a:noFill/>
            <a:miter lim="800000"/>
            <a:headEnd/>
            <a:tailEnd/>
          </a:ln>
        </p:spPr>
      </p:pic>
      <p:pic>
        <p:nvPicPr>
          <p:cNvPr id="5" name="Picture 3"/>
          <p:cNvPicPr>
            <a:picLocks noChangeAspect="1" noChangeArrowheads="1"/>
          </p:cNvPicPr>
          <p:nvPr/>
        </p:nvPicPr>
        <p:blipFill>
          <a:blip r:embed="rId2" cstate="print"/>
          <a:srcRect t="35693"/>
          <a:stretch>
            <a:fillRect/>
          </a:stretch>
        </p:blipFill>
        <p:spPr bwMode="auto">
          <a:xfrm>
            <a:off x="323528" y="2852936"/>
            <a:ext cx="8496300" cy="2464949"/>
          </a:xfrm>
          <a:prstGeom prst="rect">
            <a:avLst/>
          </a:prstGeom>
          <a:noFill/>
          <a:ln w="9525">
            <a:noFill/>
            <a:miter lim="800000"/>
            <a:headEnd/>
            <a:tailEnd/>
          </a:ln>
          <a:effectLst/>
        </p:spPr>
      </p:pic>
      <p:sp>
        <p:nvSpPr>
          <p:cNvPr id="6" name="日期版面配置區 5"/>
          <p:cNvSpPr>
            <a:spLocks noGrp="1"/>
          </p:cNvSpPr>
          <p:nvPr>
            <p:ph type="dt" sz="half" idx="10"/>
          </p:nvPr>
        </p:nvSpPr>
        <p:spPr/>
        <p:txBody>
          <a:bodyPr/>
          <a:lstStyle/>
          <a:p>
            <a:r>
              <a:rPr lang="en-US" altLang="zh-TW" smtClean="0"/>
              <a:t>Copyright © </a:t>
            </a:r>
            <a:r>
              <a:rPr lang="zh-TW" altLang="en-US" smtClean="0"/>
              <a:t>滄海書局</a:t>
            </a:r>
            <a:endParaRPr lang="zh-TW" altLang="en-US"/>
          </a:p>
        </p:txBody>
      </p:sp>
      <p:sp>
        <p:nvSpPr>
          <p:cNvPr id="7" name="投影片編號版面配置區 6"/>
          <p:cNvSpPr>
            <a:spLocks noGrp="1"/>
          </p:cNvSpPr>
          <p:nvPr>
            <p:ph type="sldNum" sz="quarter" idx="12"/>
          </p:nvPr>
        </p:nvSpPr>
        <p:spPr/>
        <p:txBody>
          <a:bodyPr/>
          <a:lstStyle/>
          <a:p>
            <a:fld id="{99AA521B-A282-4913-8321-050F21DB6AD4}" type="slidenum">
              <a:rPr lang="zh-TW" altLang="en-US" smtClean="0"/>
              <a:pPr/>
              <a:t>26</a:t>
            </a:fld>
            <a:endParaRPr lang="zh-TW"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關於斜率的假說檢定</a:t>
            </a:r>
            <a:r>
              <a:rPr lang="en-US" altLang="zh-TW" dirty="0" smtClean="0"/>
              <a:t>(</a:t>
            </a:r>
            <a:r>
              <a:rPr lang="zh-TW" altLang="en-US" dirty="0" smtClean="0"/>
              <a:t>續</a:t>
            </a:r>
            <a:r>
              <a:rPr lang="en-US" altLang="zh-TW" dirty="0" smtClean="0"/>
              <a:t>)</a:t>
            </a:r>
            <a:endParaRPr lang="zh-TW" altLang="en-US" dirty="0"/>
          </a:p>
        </p:txBody>
      </p:sp>
      <p:sp>
        <p:nvSpPr>
          <p:cNvPr id="3" name="內容版面配置區 2"/>
          <p:cNvSpPr>
            <a:spLocks noGrp="1"/>
          </p:cNvSpPr>
          <p:nvPr>
            <p:ph idx="1"/>
          </p:nvPr>
        </p:nvSpPr>
        <p:spPr/>
        <p:txBody>
          <a:bodyPr/>
          <a:lstStyle/>
          <a:p>
            <a:r>
              <a:rPr lang="zh-TW" altLang="en-US" dirty="0" smtClean="0"/>
              <a:t>一個關於斜率的重要 </a:t>
            </a:r>
            <a:r>
              <a:rPr lang="en-US" altLang="zh-TW" i="1" dirty="0" smtClean="0"/>
              <a:t>t </a:t>
            </a:r>
            <a:r>
              <a:rPr lang="zh-TW" altLang="en-US" dirty="0" smtClean="0"/>
              <a:t>檢定是去檢定假說</a:t>
            </a:r>
            <a:r>
              <a:rPr lang="en-US" altLang="zh-TW" dirty="0" smtClean="0"/>
              <a:t/>
            </a:r>
            <a:br>
              <a:rPr lang="en-US" altLang="zh-TW" dirty="0" smtClean="0"/>
            </a:br>
            <a:r>
              <a:rPr lang="en-US" altLang="zh-TW" dirty="0" smtClean="0"/>
              <a:t/>
            </a:r>
            <a:br>
              <a:rPr lang="en-US" altLang="zh-TW" dirty="0" smtClean="0"/>
            </a:br>
            <a:r>
              <a:rPr lang="en-US" altLang="zh-TW" i="1" dirty="0" smtClean="0"/>
              <a:t/>
            </a:r>
            <a:br>
              <a:rPr lang="en-US" altLang="zh-TW" i="1" dirty="0" smtClean="0"/>
            </a:br>
            <a:r>
              <a:rPr lang="zh-TW" altLang="en-US" dirty="0" smtClean="0"/>
              <a:t>當沒有拒絕虛無假說時，結論是在 </a:t>
            </a:r>
            <a:r>
              <a:rPr lang="en-US" altLang="zh-TW" i="1" dirty="0" smtClean="0"/>
              <a:t>E</a:t>
            </a:r>
            <a:r>
              <a:rPr lang="en-US" altLang="zh-TW" dirty="0" smtClean="0"/>
              <a:t>(</a:t>
            </a:r>
            <a:r>
              <a:rPr lang="en-US" altLang="zh-TW" i="1" dirty="0" smtClean="0"/>
              <a:t>y</a:t>
            </a:r>
            <a:r>
              <a:rPr lang="en-US" altLang="zh-TW" dirty="0" smtClean="0"/>
              <a:t>)</a:t>
            </a:r>
            <a:r>
              <a:rPr lang="zh-TW" altLang="en-US" dirty="0" smtClean="0"/>
              <a:t> 和獨立變數 </a:t>
            </a:r>
            <a:r>
              <a:rPr lang="en-US" altLang="zh-TW" i="1" dirty="0" smtClean="0"/>
              <a:t>x </a:t>
            </a:r>
            <a:r>
              <a:rPr lang="zh-TW" altLang="en-US" dirty="0" smtClean="0"/>
              <a:t>之間沒有顯著的線性關係。</a:t>
            </a:r>
            <a:endParaRPr lang="en-US" altLang="zh-TW" dirty="0" smtClean="0"/>
          </a:p>
          <a:p>
            <a:r>
              <a:rPr lang="zh-TW" altLang="en-US" dirty="0" smtClean="0"/>
              <a:t>注意到 </a:t>
            </a:r>
            <a:r>
              <a:rPr lang="en-US" altLang="zh-TW" i="1" dirty="0" smtClean="0"/>
              <a:t>t</a:t>
            </a:r>
            <a:r>
              <a:rPr lang="zh-TW" altLang="en-US" dirty="0" smtClean="0"/>
              <a:t> 統計量計算成</a:t>
            </a:r>
            <a:endParaRPr lang="zh-TW" altLang="en-US" dirty="0"/>
          </a:p>
        </p:txBody>
      </p:sp>
      <p:graphicFrame>
        <p:nvGraphicFramePr>
          <p:cNvPr id="4" name="物件 3"/>
          <p:cNvGraphicFramePr>
            <a:graphicFrameLocks noChangeAspect="1"/>
          </p:cNvGraphicFramePr>
          <p:nvPr/>
        </p:nvGraphicFramePr>
        <p:xfrm>
          <a:off x="2483768" y="2132856"/>
          <a:ext cx="3695700" cy="381000"/>
        </p:xfrm>
        <a:graphic>
          <a:graphicData uri="http://schemas.openxmlformats.org/presentationml/2006/ole">
            <p:oleObj spid="_x0000_s23554" name="方程式" r:id="rId3" imgW="3695400" imgH="380880" progId="Equation.3">
              <p:embed/>
            </p:oleObj>
          </a:graphicData>
        </a:graphic>
      </p:graphicFrame>
      <p:graphicFrame>
        <p:nvGraphicFramePr>
          <p:cNvPr id="5" name="物件 4"/>
          <p:cNvGraphicFramePr>
            <a:graphicFrameLocks noChangeAspect="1"/>
          </p:cNvGraphicFramePr>
          <p:nvPr/>
        </p:nvGraphicFramePr>
        <p:xfrm>
          <a:off x="2843808" y="4437112"/>
          <a:ext cx="2832100" cy="812800"/>
        </p:xfrm>
        <a:graphic>
          <a:graphicData uri="http://schemas.openxmlformats.org/presentationml/2006/ole">
            <p:oleObj spid="_x0000_s23555" name="方程式" r:id="rId4" imgW="2831760" imgH="812520" progId="Equation.3">
              <p:embed/>
            </p:oleObj>
          </a:graphicData>
        </a:graphic>
      </p:graphicFrame>
      <p:sp>
        <p:nvSpPr>
          <p:cNvPr id="6" name="日期版面配置區 5"/>
          <p:cNvSpPr>
            <a:spLocks noGrp="1"/>
          </p:cNvSpPr>
          <p:nvPr>
            <p:ph type="dt" sz="half" idx="10"/>
          </p:nvPr>
        </p:nvSpPr>
        <p:spPr/>
        <p:txBody>
          <a:bodyPr/>
          <a:lstStyle/>
          <a:p>
            <a:r>
              <a:rPr lang="en-US" altLang="zh-TW" smtClean="0"/>
              <a:t>Copyright © </a:t>
            </a:r>
            <a:r>
              <a:rPr lang="zh-TW" altLang="en-US" smtClean="0"/>
              <a:t>滄海書局</a:t>
            </a:r>
            <a:endParaRPr lang="zh-TW" altLang="en-US"/>
          </a:p>
        </p:txBody>
      </p:sp>
      <p:sp>
        <p:nvSpPr>
          <p:cNvPr id="7" name="投影片編號版面配置區 6"/>
          <p:cNvSpPr>
            <a:spLocks noGrp="1"/>
          </p:cNvSpPr>
          <p:nvPr>
            <p:ph type="sldNum" sz="quarter" idx="12"/>
          </p:nvPr>
        </p:nvSpPr>
        <p:spPr/>
        <p:txBody>
          <a:bodyPr/>
          <a:lstStyle/>
          <a:p>
            <a:fld id="{99AA521B-A282-4913-8321-050F21DB6AD4}" type="slidenum">
              <a:rPr lang="zh-TW" altLang="en-US" smtClean="0"/>
              <a:pPr/>
              <a:t>27</a:t>
            </a:fld>
            <a:endParaRPr lang="zh-TW" altLang="en-US"/>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關於斜率的假說檢定</a:t>
            </a:r>
            <a:r>
              <a:rPr lang="en-US" altLang="zh-TW" dirty="0" smtClean="0"/>
              <a:t>(</a:t>
            </a:r>
            <a:r>
              <a:rPr lang="zh-TW" altLang="en-US" dirty="0" smtClean="0"/>
              <a:t>續</a:t>
            </a:r>
            <a:r>
              <a:rPr lang="en-US" altLang="zh-TW" dirty="0" smtClean="0"/>
              <a:t>)</a:t>
            </a:r>
            <a:endParaRPr lang="zh-TW" altLang="en-US" dirty="0"/>
          </a:p>
        </p:txBody>
      </p:sp>
      <p:pic>
        <p:nvPicPr>
          <p:cNvPr id="24578" name="Picture 2"/>
          <p:cNvPicPr>
            <a:picLocks noGrp="1" noChangeAspect="1" noChangeArrowheads="1"/>
          </p:cNvPicPr>
          <p:nvPr>
            <p:ph idx="1"/>
          </p:nvPr>
        </p:nvPicPr>
        <p:blipFill>
          <a:blip r:embed="rId2" cstate="print"/>
          <a:srcRect/>
          <a:stretch>
            <a:fillRect/>
          </a:stretch>
        </p:blipFill>
        <p:spPr bwMode="auto">
          <a:xfrm>
            <a:off x="1043608" y="1484784"/>
            <a:ext cx="6894222" cy="4176464"/>
          </a:xfrm>
          <a:prstGeom prst="rect">
            <a:avLst/>
          </a:prstGeom>
          <a:noFill/>
          <a:ln w="9525">
            <a:noFill/>
            <a:miter lim="800000"/>
            <a:headEnd/>
            <a:tailEnd/>
          </a:ln>
        </p:spPr>
      </p:pic>
      <p:sp>
        <p:nvSpPr>
          <p:cNvPr id="4" name="日期版面配置區 3"/>
          <p:cNvSpPr>
            <a:spLocks noGrp="1"/>
          </p:cNvSpPr>
          <p:nvPr>
            <p:ph type="dt" sz="half" idx="10"/>
          </p:nvPr>
        </p:nvSpPr>
        <p:spPr/>
        <p:txBody>
          <a:bodyPr/>
          <a:lstStyle/>
          <a:p>
            <a:r>
              <a:rPr lang="en-US" altLang="zh-TW" smtClean="0"/>
              <a:t>Copyright © </a:t>
            </a:r>
            <a:r>
              <a:rPr lang="zh-TW" altLang="en-US" smtClean="0"/>
              <a:t>滄海書局</a:t>
            </a:r>
            <a:endParaRPr lang="zh-TW" altLang="en-US"/>
          </a:p>
        </p:txBody>
      </p:sp>
      <p:sp>
        <p:nvSpPr>
          <p:cNvPr id="5" name="投影片編號版面配置區 4"/>
          <p:cNvSpPr>
            <a:spLocks noGrp="1"/>
          </p:cNvSpPr>
          <p:nvPr>
            <p:ph type="sldNum" sz="quarter" idx="12"/>
          </p:nvPr>
        </p:nvSpPr>
        <p:spPr/>
        <p:txBody>
          <a:bodyPr/>
          <a:lstStyle/>
          <a:p>
            <a:fld id="{99AA521B-A282-4913-8321-050F21DB6AD4}" type="slidenum">
              <a:rPr lang="zh-TW" altLang="en-US" smtClean="0"/>
              <a:pPr/>
              <a:t>28</a:t>
            </a:fld>
            <a:endParaRPr lang="zh-TW" altLang="en-US"/>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關於斜率的假說檢定</a:t>
            </a:r>
            <a:r>
              <a:rPr lang="en-US" altLang="zh-TW" dirty="0" smtClean="0"/>
              <a:t>(</a:t>
            </a:r>
            <a:r>
              <a:rPr lang="zh-TW" altLang="en-US" dirty="0" smtClean="0"/>
              <a:t>續</a:t>
            </a:r>
            <a:r>
              <a:rPr lang="en-US" altLang="zh-TW" dirty="0" smtClean="0"/>
              <a:t>)</a:t>
            </a:r>
            <a:endParaRPr lang="zh-TW" altLang="en-US" dirty="0"/>
          </a:p>
        </p:txBody>
      </p:sp>
      <p:sp>
        <p:nvSpPr>
          <p:cNvPr id="3" name="內容版面配置區 2"/>
          <p:cNvSpPr>
            <a:spLocks noGrp="1"/>
          </p:cNvSpPr>
          <p:nvPr>
            <p:ph idx="1"/>
          </p:nvPr>
        </p:nvSpPr>
        <p:spPr>
          <a:xfrm>
            <a:off x="323528" y="1196752"/>
            <a:ext cx="8496944" cy="5112568"/>
          </a:xfrm>
        </p:spPr>
        <p:txBody>
          <a:bodyPr/>
          <a:lstStyle/>
          <a:p>
            <a:r>
              <a:rPr lang="zh-TW" altLang="en-US" dirty="0" smtClean="0"/>
              <a:t>無法拒絕                 顯示 </a:t>
            </a:r>
            <a:r>
              <a:rPr lang="en-US" altLang="zh-TW" i="1" dirty="0" smtClean="0"/>
              <a:t>Y </a:t>
            </a:r>
            <a:r>
              <a:rPr lang="zh-TW" altLang="en-US" dirty="0" smtClean="0"/>
              <a:t>和</a:t>
            </a:r>
            <a:r>
              <a:rPr lang="zh-TW" altLang="en-US" i="1" dirty="0" smtClean="0"/>
              <a:t> </a:t>
            </a:r>
            <a:r>
              <a:rPr lang="en-US" altLang="zh-TW" i="1" dirty="0" smtClean="0"/>
              <a:t>x </a:t>
            </a:r>
            <a:r>
              <a:rPr lang="zh-TW" altLang="en-US" dirty="0" smtClean="0"/>
              <a:t>之間無線性關係。圖</a:t>
            </a:r>
            <a:r>
              <a:rPr lang="en-US" altLang="zh-TW" dirty="0" smtClean="0"/>
              <a:t>7.8 </a:t>
            </a:r>
            <a:r>
              <a:rPr lang="zh-TW" altLang="en-US" dirty="0" smtClean="0"/>
              <a:t>展示此結果的涵義。它可能意指 </a:t>
            </a:r>
            <a:r>
              <a:rPr lang="en-US" altLang="zh-TW" i="1" dirty="0" smtClean="0"/>
              <a:t>x </a:t>
            </a:r>
            <a:r>
              <a:rPr lang="zh-TW" altLang="en-US" dirty="0" smtClean="0"/>
              <a:t>的改變對 </a:t>
            </a:r>
            <a:r>
              <a:rPr lang="en-US" altLang="zh-TW" i="1" dirty="0" smtClean="0"/>
              <a:t>Y </a:t>
            </a:r>
            <a:r>
              <a:rPr lang="zh-TW" altLang="en-US" dirty="0" smtClean="0"/>
              <a:t>的改變幾乎沒有影響，如 </a:t>
            </a:r>
            <a:r>
              <a:rPr lang="en-US" altLang="zh-TW" dirty="0" smtClean="0"/>
              <a:t>(a) </a:t>
            </a:r>
            <a:r>
              <a:rPr lang="zh-TW" altLang="en-US" dirty="0" smtClean="0"/>
              <a:t>圖中所示。不過，它也可能表示真正的關係是非線性的，如 </a:t>
            </a:r>
            <a:r>
              <a:rPr lang="en-US" altLang="zh-TW" dirty="0" smtClean="0"/>
              <a:t>(b) </a:t>
            </a:r>
            <a:r>
              <a:rPr lang="zh-TW" altLang="en-US" dirty="0" smtClean="0"/>
              <a:t>圖所示。</a:t>
            </a:r>
          </a:p>
          <a:p>
            <a:endParaRPr lang="zh-TW" altLang="en-US" dirty="0"/>
          </a:p>
        </p:txBody>
      </p:sp>
      <p:graphicFrame>
        <p:nvGraphicFramePr>
          <p:cNvPr id="25602" name="Object 2"/>
          <p:cNvGraphicFramePr>
            <a:graphicFrameLocks noChangeAspect="1"/>
          </p:cNvGraphicFramePr>
          <p:nvPr/>
        </p:nvGraphicFramePr>
        <p:xfrm>
          <a:off x="2411760" y="1340768"/>
          <a:ext cx="1371600" cy="381000"/>
        </p:xfrm>
        <a:graphic>
          <a:graphicData uri="http://schemas.openxmlformats.org/presentationml/2006/ole">
            <p:oleObj spid="_x0000_s25602" name="方程式" r:id="rId3" imgW="1371600" imgH="380880" progId="Equation.3">
              <p:embed/>
            </p:oleObj>
          </a:graphicData>
        </a:graphic>
      </p:graphicFrame>
      <p:pic>
        <p:nvPicPr>
          <p:cNvPr id="5" name="Picture 2"/>
          <p:cNvPicPr>
            <a:picLocks noChangeAspect="1" noChangeArrowheads="1"/>
          </p:cNvPicPr>
          <p:nvPr/>
        </p:nvPicPr>
        <p:blipFill>
          <a:blip r:embed="rId4" cstate="print"/>
          <a:srcRect/>
          <a:stretch>
            <a:fillRect/>
          </a:stretch>
        </p:blipFill>
        <p:spPr bwMode="auto">
          <a:xfrm>
            <a:off x="2771800" y="3212976"/>
            <a:ext cx="5616624" cy="3514676"/>
          </a:xfrm>
          <a:prstGeom prst="rect">
            <a:avLst/>
          </a:prstGeom>
          <a:noFill/>
          <a:ln w="9525">
            <a:noFill/>
            <a:miter lim="800000"/>
            <a:headEnd/>
            <a:tailEnd/>
          </a:ln>
          <a:effectLst/>
        </p:spPr>
      </p:pic>
      <p:sp>
        <p:nvSpPr>
          <p:cNvPr id="6" name="日期版面配置區 5"/>
          <p:cNvSpPr>
            <a:spLocks noGrp="1"/>
          </p:cNvSpPr>
          <p:nvPr>
            <p:ph type="dt" sz="half" idx="10"/>
          </p:nvPr>
        </p:nvSpPr>
        <p:spPr/>
        <p:txBody>
          <a:bodyPr/>
          <a:lstStyle/>
          <a:p>
            <a:r>
              <a:rPr lang="en-US" altLang="zh-TW" smtClean="0"/>
              <a:t>Copyright © </a:t>
            </a:r>
            <a:r>
              <a:rPr lang="zh-TW" altLang="en-US" smtClean="0"/>
              <a:t>滄海書局</a:t>
            </a:r>
            <a:endParaRPr lang="zh-TW" altLang="en-US"/>
          </a:p>
        </p:txBody>
      </p:sp>
      <p:sp>
        <p:nvSpPr>
          <p:cNvPr id="7" name="投影片編號版面配置區 6"/>
          <p:cNvSpPr>
            <a:spLocks noGrp="1"/>
          </p:cNvSpPr>
          <p:nvPr>
            <p:ph type="sldNum" sz="quarter" idx="12"/>
          </p:nvPr>
        </p:nvSpPr>
        <p:spPr/>
        <p:txBody>
          <a:bodyPr/>
          <a:lstStyle/>
          <a:p>
            <a:fld id="{99AA521B-A282-4913-8321-050F21DB6AD4}" type="slidenum">
              <a:rPr lang="zh-TW" altLang="en-US" smtClean="0"/>
              <a:pPr/>
              <a:t>29</a:t>
            </a:fld>
            <a:endParaRPr lang="zh-TW" altLang="en-US"/>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7.1</a:t>
            </a:r>
            <a:r>
              <a:rPr lang="zh-TW" altLang="en-US" dirty="0" smtClean="0"/>
              <a:t> 線性迴歸的簡介</a:t>
            </a:r>
            <a:endParaRPr lang="zh-TW" altLang="en-US" dirty="0"/>
          </a:p>
        </p:txBody>
      </p:sp>
      <p:sp>
        <p:nvSpPr>
          <p:cNvPr id="3" name="內容版面配置區 2"/>
          <p:cNvSpPr>
            <a:spLocks noGrp="1"/>
          </p:cNvSpPr>
          <p:nvPr>
            <p:ph idx="1"/>
          </p:nvPr>
        </p:nvSpPr>
        <p:spPr>
          <a:xfrm>
            <a:off x="323528" y="1196752"/>
            <a:ext cx="8496944" cy="5112568"/>
          </a:xfrm>
        </p:spPr>
        <p:txBody>
          <a:bodyPr/>
          <a:lstStyle/>
          <a:p>
            <a:r>
              <a:rPr lang="zh-TW" altLang="en-US" b="1" dirty="0" smtClean="0"/>
              <a:t>反應</a:t>
            </a:r>
            <a:r>
              <a:rPr lang="en-US" altLang="zh-TW" b="1" i="1" dirty="0" smtClean="0"/>
              <a:t>Y </a:t>
            </a:r>
            <a:r>
              <a:rPr lang="en-US" altLang="zh-TW" b="1" dirty="0" smtClean="0"/>
              <a:t>(response </a:t>
            </a:r>
            <a:r>
              <a:rPr lang="en-US" altLang="zh-TW" b="1" i="1" dirty="0" smtClean="0"/>
              <a:t>Y</a:t>
            </a:r>
            <a:r>
              <a:rPr lang="en-US" altLang="zh-TW" b="1" dirty="0" smtClean="0"/>
              <a:t> ) </a:t>
            </a:r>
            <a:r>
              <a:rPr lang="zh-TW" altLang="en-US" dirty="0" smtClean="0"/>
              <a:t>和</a:t>
            </a:r>
            <a:r>
              <a:rPr lang="zh-TW" altLang="en-US" b="1" dirty="0" smtClean="0"/>
              <a:t>迴歸自變數 </a:t>
            </a:r>
            <a:r>
              <a:rPr lang="en-US" altLang="zh-TW" b="1" i="1" dirty="0" smtClean="0"/>
              <a:t>x</a:t>
            </a:r>
            <a:r>
              <a:rPr lang="zh-TW" altLang="en-US" b="1" dirty="0" smtClean="0"/>
              <a:t> </a:t>
            </a:r>
            <a:r>
              <a:rPr lang="en-US" altLang="zh-TW" b="1" dirty="0" smtClean="0"/>
              <a:t>(</a:t>
            </a:r>
            <a:r>
              <a:rPr lang="en-US" altLang="zh-TW" b="1" dirty="0" err="1" smtClean="0"/>
              <a:t>regressor</a:t>
            </a:r>
            <a:r>
              <a:rPr lang="en-US" altLang="zh-TW" b="1" dirty="0" smtClean="0"/>
              <a:t> </a:t>
            </a:r>
            <a:r>
              <a:rPr lang="en-US" altLang="zh-TW" b="1" i="1" dirty="0" smtClean="0"/>
              <a:t>x</a:t>
            </a:r>
            <a:r>
              <a:rPr lang="en-US" altLang="zh-TW" b="1" dirty="0" smtClean="0"/>
              <a:t>)</a:t>
            </a:r>
            <a:r>
              <a:rPr lang="zh-TW" altLang="en-US" b="1" dirty="0" smtClean="0"/>
              <a:t> </a:t>
            </a:r>
            <a:r>
              <a:rPr lang="zh-TW" altLang="en-US" dirty="0" smtClean="0"/>
              <a:t>之間關係的一個合理形式為</a:t>
            </a:r>
            <a:r>
              <a:rPr lang="en-US" altLang="zh-TW" dirty="0" smtClean="0"/>
              <a:t/>
            </a:r>
            <a:br>
              <a:rPr lang="en-US" altLang="zh-TW" dirty="0" smtClean="0"/>
            </a:br>
            <a:r>
              <a:rPr lang="en-US" altLang="zh-TW" dirty="0" smtClean="0"/>
              <a:t/>
            </a:r>
            <a:br>
              <a:rPr lang="en-US" altLang="zh-TW" dirty="0" smtClean="0"/>
            </a:br>
            <a:r>
              <a:rPr lang="zh-TW" altLang="en-US" dirty="0" smtClean="0"/>
              <a:t>其中，當然 </a:t>
            </a:r>
            <a:r>
              <a:rPr lang="el-GR" altLang="zh-TW" i="1" dirty="0" smtClean="0"/>
              <a:t>β</a:t>
            </a:r>
            <a:r>
              <a:rPr lang="en-US" altLang="zh-TW" baseline="-25000" dirty="0" smtClean="0"/>
              <a:t>0</a:t>
            </a:r>
            <a:r>
              <a:rPr lang="zh-TW" altLang="en-US" dirty="0" smtClean="0"/>
              <a:t> 為</a:t>
            </a:r>
            <a:r>
              <a:rPr lang="zh-TW" altLang="en-US" b="1" dirty="0" smtClean="0"/>
              <a:t>截距 </a:t>
            </a:r>
            <a:r>
              <a:rPr lang="en-US" altLang="zh-TW" b="1" dirty="0" smtClean="0"/>
              <a:t>(intercept) </a:t>
            </a:r>
            <a:r>
              <a:rPr lang="zh-TW" altLang="en-US" dirty="0" smtClean="0"/>
              <a:t>且 </a:t>
            </a:r>
            <a:r>
              <a:rPr lang="el-GR" altLang="zh-TW" i="1" dirty="0" smtClean="0"/>
              <a:t>β</a:t>
            </a:r>
            <a:r>
              <a:rPr lang="en-US" altLang="zh-TW" baseline="-25000" dirty="0" smtClean="0"/>
              <a:t>1</a:t>
            </a:r>
            <a:r>
              <a:rPr lang="zh-TW" altLang="en-US" dirty="0" smtClean="0"/>
              <a:t> 為</a:t>
            </a:r>
            <a:r>
              <a:rPr lang="zh-TW" altLang="en-US" b="1" dirty="0" smtClean="0"/>
              <a:t>斜率 </a:t>
            </a:r>
            <a:r>
              <a:rPr lang="en-US" altLang="zh-TW" b="1" dirty="0" smtClean="0"/>
              <a:t>(slope)</a:t>
            </a:r>
            <a:r>
              <a:rPr lang="zh-TW" altLang="en-US" dirty="0" smtClean="0"/>
              <a:t>，此關係式展示於圖</a:t>
            </a:r>
            <a:r>
              <a:rPr lang="en-US" altLang="zh-TW" dirty="0" smtClean="0"/>
              <a:t>7.1</a:t>
            </a:r>
            <a:r>
              <a:rPr lang="zh-TW" altLang="en-US" dirty="0" smtClean="0"/>
              <a:t>中。</a:t>
            </a:r>
            <a:endParaRPr lang="zh-TW" altLang="en-US" dirty="0"/>
          </a:p>
        </p:txBody>
      </p:sp>
      <p:graphicFrame>
        <p:nvGraphicFramePr>
          <p:cNvPr id="4" name="物件 3"/>
          <p:cNvGraphicFramePr>
            <a:graphicFrameLocks noChangeAspect="1"/>
          </p:cNvGraphicFramePr>
          <p:nvPr/>
        </p:nvGraphicFramePr>
        <p:xfrm>
          <a:off x="3827388" y="2204864"/>
          <a:ext cx="1536700" cy="381000"/>
        </p:xfrm>
        <a:graphic>
          <a:graphicData uri="http://schemas.openxmlformats.org/presentationml/2006/ole">
            <p:oleObj spid="_x0000_s1026" name="方程式" r:id="rId3" imgW="1536480" imgH="380880" progId="Equation.3">
              <p:embed/>
            </p:oleObj>
          </a:graphicData>
        </a:graphic>
      </p:graphicFrame>
      <p:pic>
        <p:nvPicPr>
          <p:cNvPr id="5" name="Picture 2"/>
          <p:cNvPicPr>
            <a:picLocks noChangeAspect="1" noChangeArrowheads="1"/>
          </p:cNvPicPr>
          <p:nvPr/>
        </p:nvPicPr>
        <p:blipFill>
          <a:blip r:embed="rId4" cstate="print"/>
          <a:srcRect/>
          <a:stretch>
            <a:fillRect/>
          </a:stretch>
        </p:blipFill>
        <p:spPr bwMode="auto">
          <a:xfrm>
            <a:off x="2555776" y="3645024"/>
            <a:ext cx="4241311" cy="3176786"/>
          </a:xfrm>
          <a:prstGeom prst="rect">
            <a:avLst/>
          </a:prstGeom>
          <a:noFill/>
          <a:ln w="9525">
            <a:noFill/>
            <a:miter lim="800000"/>
            <a:headEnd/>
            <a:tailEnd/>
          </a:ln>
          <a:effectLst/>
        </p:spPr>
      </p:pic>
      <p:sp>
        <p:nvSpPr>
          <p:cNvPr id="6" name="日期版面配置區 5"/>
          <p:cNvSpPr>
            <a:spLocks noGrp="1"/>
          </p:cNvSpPr>
          <p:nvPr>
            <p:ph type="dt" sz="half" idx="10"/>
          </p:nvPr>
        </p:nvSpPr>
        <p:spPr/>
        <p:txBody>
          <a:bodyPr/>
          <a:lstStyle/>
          <a:p>
            <a:r>
              <a:rPr lang="en-US" altLang="zh-TW" smtClean="0"/>
              <a:t>Copyright © </a:t>
            </a:r>
            <a:r>
              <a:rPr lang="zh-TW" altLang="en-US" smtClean="0"/>
              <a:t>滄海書局</a:t>
            </a:r>
            <a:endParaRPr lang="zh-TW" altLang="en-US"/>
          </a:p>
        </p:txBody>
      </p:sp>
      <p:sp>
        <p:nvSpPr>
          <p:cNvPr id="7" name="投影片編號版面配置區 6"/>
          <p:cNvSpPr>
            <a:spLocks noGrp="1"/>
          </p:cNvSpPr>
          <p:nvPr>
            <p:ph type="sldNum" sz="quarter" idx="12"/>
          </p:nvPr>
        </p:nvSpPr>
        <p:spPr/>
        <p:txBody>
          <a:bodyPr/>
          <a:lstStyle/>
          <a:p>
            <a:fld id="{99AA521B-A282-4913-8321-050F21DB6AD4}" type="slidenum">
              <a:rPr lang="zh-TW" altLang="en-US" smtClean="0"/>
              <a:pPr/>
              <a:t>3</a:t>
            </a:fld>
            <a:endParaRPr lang="zh-TW" altLang="en-US"/>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關於斜率的假說檢定</a:t>
            </a:r>
            <a:r>
              <a:rPr lang="en-US" altLang="zh-TW" dirty="0" smtClean="0"/>
              <a:t>(</a:t>
            </a:r>
            <a:r>
              <a:rPr lang="zh-TW" altLang="en-US" dirty="0" smtClean="0"/>
              <a:t>續</a:t>
            </a:r>
            <a:r>
              <a:rPr lang="en-US" altLang="zh-TW" dirty="0" smtClean="0"/>
              <a:t>)</a:t>
            </a:r>
            <a:endParaRPr lang="zh-TW" altLang="en-US" dirty="0"/>
          </a:p>
        </p:txBody>
      </p:sp>
      <p:sp>
        <p:nvSpPr>
          <p:cNvPr id="5" name="內容版面配置區 4"/>
          <p:cNvSpPr>
            <a:spLocks noGrp="1"/>
          </p:cNvSpPr>
          <p:nvPr>
            <p:ph idx="1"/>
          </p:nvPr>
        </p:nvSpPr>
        <p:spPr>
          <a:xfrm>
            <a:off x="323528" y="1196752"/>
            <a:ext cx="8496944" cy="5112568"/>
          </a:xfrm>
        </p:spPr>
        <p:txBody>
          <a:bodyPr/>
          <a:lstStyle/>
          <a:p>
            <a:r>
              <a:rPr lang="zh-TW" altLang="en-US" dirty="0" smtClean="0"/>
              <a:t>當拒絕                 時，其涵義是在模型中 </a:t>
            </a:r>
            <a:r>
              <a:rPr lang="en-US" altLang="zh-TW" i="1" dirty="0" smtClean="0"/>
              <a:t>x </a:t>
            </a:r>
            <a:r>
              <a:rPr lang="zh-TW" altLang="en-US" dirty="0" smtClean="0"/>
              <a:t>的線性項解釋了在 </a:t>
            </a:r>
            <a:r>
              <a:rPr lang="en-US" altLang="zh-TW" i="1" dirty="0" smtClean="0"/>
              <a:t>Y </a:t>
            </a:r>
            <a:r>
              <a:rPr lang="zh-TW" altLang="en-US" dirty="0" smtClean="0"/>
              <a:t>中有很顯著的變異性。圖</a:t>
            </a:r>
            <a:r>
              <a:rPr lang="en-US" altLang="zh-TW" dirty="0" smtClean="0"/>
              <a:t>7.9 </a:t>
            </a:r>
            <a:r>
              <a:rPr lang="zh-TW" altLang="en-US" dirty="0" smtClean="0"/>
              <a:t>中的兩個圖說明了可能的情景。如 </a:t>
            </a:r>
            <a:r>
              <a:rPr lang="en-US" altLang="zh-TW" dirty="0" smtClean="0"/>
              <a:t>(a) </a:t>
            </a:r>
            <a:r>
              <a:rPr lang="zh-TW" altLang="en-US" dirty="0" smtClean="0"/>
              <a:t>圖中所示，</a:t>
            </a:r>
            <a:r>
              <a:rPr lang="en-US" altLang="zh-TW" i="1" dirty="0" smtClean="0"/>
              <a:t>H</a:t>
            </a:r>
            <a:r>
              <a:rPr lang="en-US" altLang="zh-TW" baseline="-25000" dirty="0" smtClean="0"/>
              <a:t>0</a:t>
            </a:r>
            <a:r>
              <a:rPr lang="zh-TW" altLang="en-US" dirty="0" smtClean="0"/>
              <a:t> 的拒絕可能表示其關係真的是線性的；如 </a:t>
            </a:r>
            <a:r>
              <a:rPr lang="en-US" altLang="zh-TW" dirty="0" smtClean="0"/>
              <a:t>(b) </a:t>
            </a:r>
            <a:r>
              <a:rPr lang="zh-TW" altLang="en-US" dirty="0" smtClean="0"/>
              <a:t>圖所示，它可能表示，雖然模型確實含有一個線性的效應，一個較佳的表示可能是包括一個多項式 的項。</a:t>
            </a:r>
            <a:endParaRPr lang="zh-TW" altLang="en-US" dirty="0"/>
          </a:p>
        </p:txBody>
      </p:sp>
      <p:graphicFrame>
        <p:nvGraphicFramePr>
          <p:cNvPr id="26627" name="Object 3"/>
          <p:cNvGraphicFramePr>
            <a:graphicFrameLocks noChangeAspect="1"/>
          </p:cNvGraphicFramePr>
          <p:nvPr/>
        </p:nvGraphicFramePr>
        <p:xfrm>
          <a:off x="2051720" y="1340768"/>
          <a:ext cx="1371600" cy="381000"/>
        </p:xfrm>
        <a:graphic>
          <a:graphicData uri="http://schemas.openxmlformats.org/presentationml/2006/ole">
            <p:oleObj spid="_x0000_s26627" name="方程式" r:id="rId3" imgW="1371600" imgH="380880" progId="Equation.3">
              <p:embed/>
            </p:oleObj>
          </a:graphicData>
        </a:graphic>
      </p:graphicFrame>
      <p:pic>
        <p:nvPicPr>
          <p:cNvPr id="7" name="Picture 4"/>
          <p:cNvPicPr>
            <a:picLocks noChangeAspect="1" noChangeArrowheads="1"/>
          </p:cNvPicPr>
          <p:nvPr/>
        </p:nvPicPr>
        <p:blipFill>
          <a:blip r:embed="rId4" cstate="print"/>
          <a:srcRect/>
          <a:stretch>
            <a:fillRect/>
          </a:stretch>
        </p:blipFill>
        <p:spPr bwMode="auto">
          <a:xfrm>
            <a:off x="3347864" y="4062862"/>
            <a:ext cx="4464000" cy="2795138"/>
          </a:xfrm>
          <a:prstGeom prst="rect">
            <a:avLst/>
          </a:prstGeom>
          <a:noFill/>
          <a:ln w="9525">
            <a:noFill/>
            <a:miter lim="800000"/>
            <a:headEnd/>
            <a:tailEnd/>
          </a:ln>
          <a:effectLst/>
        </p:spPr>
      </p:pic>
      <p:sp>
        <p:nvSpPr>
          <p:cNvPr id="6" name="日期版面配置區 5"/>
          <p:cNvSpPr>
            <a:spLocks noGrp="1"/>
          </p:cNvSpPr>
          <p:nvPr>
            <p:ph type="dt" sz="half" idx="10"/>
          </p:nvPr>
        </p:nvSpPr>
        <p:spPr/>
        <p:txBody>
          <a:bodyPr/>
          <a:lstStyle/>
          <a:p>
            <a:r>
              <a:rPr lang="en-US" altLang="zh-TW" smtClean="0"/>
              <a:t>Copyright © </a:t>
            </a:r>
            <a:r>
              <a:rPr lang="zh-TW" altLang="en-US" smtClean="0"/>
              <a:t>滄海書局</a:t>
            </a:r>
            <a:endParaRPr lang="zh-TW" altLang="en-US"/>
          </a:p>
        </p:txBody>
      </p:sp>
      <p:sp>
        <p:nvSpPr>
          <p:cNvPr id="8" name="投影片編號版面配置區 7"/>
          <p:cNvSpPr>
            <a:spLocks noGrp="1"/>
          </p:cNvSpPr>
          <p:nvPr>
            <p:ph type="sldNum" sz="quarter" idx="12"/>
          </p:nvPr>
        </p:nvSpPr>
        <p:spPr/>
        <p:txBody>
          <a:bodyPr/>
          <a:lstStyle/>
          <a:p>
            <a:fld id="{99AA521B-A282-4913-8321-050F21DB6AD4}" type="slidenum">
              <a:rPr lang="zh-TW" altLang="en-US" smtClean="0"/>
              <a:pPr/>
              <a:t>30</a:t>
            </a:fld>
            <a:endParaRPr lang="zh-TW" altLang="en-US"/>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有關截距的統計</a:t>
            </a:r>
            <a:r>
              <a:rPr lang="zh-TW" altLang="en-US" dirty="0" smtClean="0"/>
              <a:t>推論</a:t>
            </a:r>
            <a:endParaRPr lang="zh-TW" altLang="en-US" dirty="0"/>
          </a:p>
        </p:txBody>
      </p:sp>
      <p:sp>
        <p:nvSpPr>
          <p:cNvPr id="9" name="內容版面配置區 8"/>
          <p:cNvSpPr>
            <a:spLocks noGrp="1"/>
          </p:cNvSpPr>
          <p:nvPr>
            <p:ph idx="1"/>
          </p:nvPr>
        </p:nvSpPr>
        <p:spPr/>
        <p:txBody>
          <a:bodyPr/>
          <a:lstStyle/>
          <a:p>
            <a:endParaRPr lang="zh-TW" altLang="en-US" dirty="0"/>
          </a:p>
        </p:txBody>
      </p:sp>
      <p:pic>
        <p:nvPicPr>
          <p:cNvPr id="10" name="Picture 2"/>
          <p:cNvPicPr>
            <a:picLocks noChangeAspect="1" noChangeArrowheads="1"/>
          </p:cNvPicPr>
          <p:nvPr/>
        </p:nvPicPr>
        <p:blipFill>
          <a:blip r:embed="rId2" cstate="print"/>
          <a:srcRect/>
          <a:stretch>
            <a:fillRect/>
          </a:stretch>
        </p:blipFill>
        <p:spPr bwMode="auto">
          <a:xfrm>
            <a:off x="323528" y="1844824"/>
            <a:ext cx="8558138" cy="2736304"/>
          </a:xfrm>
          <a:prstGeom prst="rect">
            <a:avLst/>
          </a:prstGeom>
          <a:noFill/>
          <a:ln w="9525">
            <a:noFill/>
            <a:miter lim="800000"/>
            <a:headEnd/>
            <a:tailEnd/>
          </a:ln>
          <a:effectLst/>
        </p:spPr>
      </p:pic>
      <p:sp>
        <p:nvSpPr>
          <p:cNvPr id="5" name="日期版面配置區 4"/>
          <p:cNvSpPr>
            <a:spLocks noGrp="1"/>
          </p:cNvSpPr>
          <p:nvPr>
            <p:ph type="dt" sz="half" idx="10"/>
          </p:nvPr>
        </p:nvSpPr>
        <p:spPr/>
        <p:txBody>
          <a:bodyPr/>
          <a:lstStyle/>
          <a:p>
            <a:r>
              <a:rPr lang="en-US" altLang="zh-TW" smtClean="0"/>
              <a:t>Copyright © </a:t>
            </a:r>
            <a:r>
              <a:rPr lang="zh-TW" altLang="en-US" smtClean="0"/>
              <a:t>滄海書局</a:t>
            </a:r>
            <a:endParaRPr lang="zh-TW" altLang="en-US"/>
          </a:p>
        </p:txBody>
      </p:sp>
      <p:sp>
        <p:nvSpPr>
          <p:cNvPr id="6" name="投影片編號版面配置區 5"/>
          <p:cNvSpPr>
            <a:spLocks noGrp="1"/>
          </p:cNvSpPr>
          <p:nvPr>
            <p:ph type="sldNum" sz="quarter" idx="12"/>
          </p:nvPr>
        </p:nvSpPr>
        <p:spPr/>
        <p:txBody>
          <a:bodyPr/>
          <a:lstStyle/>
          <a:p>
            <a:fld id="{99AA521B-A282-4913-8321-050F21DB6AD4}" type="slidenum">
              <a:rPr lang="zh-TW" altLang="en-US" smtClean="0"/>
              <a:pPr/>
              <a:t>31</a:t>
            </a:fld>
            <a:endParaRPr lang="zh-TW" altLang="en-US"/>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有關截距的統計推論</a:t>
            </a:r>
            <a:r>
              <a:rPr lang="en-US" altLang="zh-TW" dirty="0" smtClean="0"/>
              <a:t>(</a:t>
            </a:r>
            <a:r>
              <a:rPr lang="zh-TW" altLang="en-US" dirty="0" smtClean="0"/>
              <a:t>續</a:t>
            </a:r>
            <a:r>
              <a:rPr lang="en-US" altLang="zh-TW" dirty="0" smtClean="0"/>
              <a:t>)</a:t>
            </a:r>
            <a:endParaRPr lang="zh-TW" altLang="en-US" dirty="0"/>
          </a:p>
        </p:txBody>
      </p:sp>
      <p:sp>
        <p:nvSpPr>
          <p:cNvPr id="3" name="內容版面配置區 2"/>
          <p:cNvSpPr>
            <a:spLocks noGrp="1"/>
          </p:cNvSpPr>
          <p:nvPr>
            <p:ph idx="1"/>
          </p:nvPr>
        </p:nvSpPr>
        <p:spPr/>
        <p:txBody>
          <a:bodyPr/>
          <a:lstStyle/>
          <a:p>
            <a:r>
              <a:rPr lang="zh-TW" altLang="en-US" dirty="0" smtClean="0"/>
              <a:t>要檢定            的虛無假說 </a:t>
            </a:r>
            <a:r>
              <a:rPr lang="en-US" altLang="zh-TW" i="1" dirty="0" smtClean="0"/>
              <a:t>H</a:t>
            </a:r>
            <a:r>
              <a:rPr lang="en-US" altLang="zh-TW" baseline="-25000" dirty="0" smtClean="0"/>
              <a:t>0</a:t>
            </a:r>
            <a:r>
              <a:rPr lang="zh-TW" altLang="en-US" dirty="0" smtClean="0"/>
              <a:t> 對上一個適當的對立假說，我們可使用自由度        的 </a:t>
            </a:r>
            <a:r>
              <a:rPr lang="en-US" altLang="zh-TW" i="1" dirty="0" smtClean="0"/>
              <a:t>t </a:t>
            </a:r>
            <a:r>
              <a:rPr lang="zh-TW" altLang="en-US" dirty="0" smtClean="0"/>
              <a:t>分布來建立臨界區域，然後根據以下的值來做決定：</a:t>
            </a:r>
            <a:endParaRPr lang="zh-TW" altLang="en-US" dirty="0"/>
          </a:p>
        </p:txBody>
      </p:sp>
      <p:graphicFrame>
        <p:nvGraphicFramePr>
          <p:cNvPr id="4" name="物件 3"/>
          <p:cNvGraphicFramePr>
            <a:graphicFrameLocks noChangeAspect="1"/>
          </p:cNvGraphicFramePr>
          <p:nvPr/>
        </p:nvGraphicFramePr>
        <p:xfrm>
          <a:off x="1979712" y="1412776"/>
          <a:ext cx="1028700" cy="381000"/>
        </p:xfrm>
        <a:graphic>
          <a:graphicData uri="http://schemas.openxmlformats.org/presentationml/2006/ole">
            <p:oleObj spid="_x0000_s28674" name="方程式" r:id="rId3" imgW="1028520" imgH="380880" progId="Equation.3">
              <p:embed/>
            </p:oleObj>
          </a:graphicData>
        </a:graphic>
      </p:graphicFrame>
      <p:graphicFrame>
        <p:nvGraphicFramePr>
          <p:cNvPr id="28675" name="Object 3"/>
          <p:cNvGraphicFramePr>
            <a:graphicFrameLocks noChangeAspect="1"/>
          </p:cNvGraphicFramePr>
          <p:nvPr/>
        </p:nvGraphicFramePr>
        <p:xfrm>
          <a:off x="5397500" y="1878013"/>
          <a:ext cx="609600" cy="279400"/>
        </p:xfrm>
        <a:graphic>
          <a:graphicData uri="http://schemas.openxmlformats.org/presentationml/2006/ole">
            <p:oleObj spid="_x0000_s28675" name="方程式" r:id="rId4" imgW="609480" imgH="279360" progId="Equation.3">
              <p:embed/>
            </p:oleObj>
          </a:graphicData>
        </a:graphic>
      </p:graphicFrame>
      <p:graphicFrame>
        <p:nvGraphicFramePr>
          <p:cNvPr id="6" name="物件 5"/>
          <p:cNvGraphicFramePr>
            <a:graphicFrameLocks noChangeAspect="1"/>
          </p:cNvGraphicFramePr>
          <p:nvPr/>
        </p:nvGraphicFramePr>
        <p:xfrm>
          <a:off x="3365500" y="2989188"/>
          <a:ext cx="2413000" cy="1231900"/>
        </p:xfrm>
        <a:graphic>
          <a:graphicData uri="http://schemas.openxmlformats.org/presentationml/2006/ole">
            <p:oleObj spid="_x0000_s28676" name="方程式" r:id="rId5" imgW="2412720" imgH="1231560" progId="Equation.3">
              <p:embed/>
            </p:oleObj>
          </a:graphicData>
        </a:graphic>
      </p:graphicFrame>
      <p:sp>
        <p:nvSpPr>
          <p:cNvPr id="7" name="日期版面配置區 6"/>
          <p:cNvSpPr>
            <a:spLocks noGrp="1"/>
          </p:cNvSpPr>
          <p:nvPr>
            <p:ph type="dt" sz="half" idx="10"/>
          </p:nvPr>
        </p:nvSpPr>
        <p:spPr/>
        <p:txBody>
          <a:bodyPr/>
          <a:lstStyle/>
          <a:p>
            <a:r>
              <a:rPr lang="en-US" altLang="zh-TW" smtClean="0"/>
              <a:t>Copyright © </a:t>
            </a:r>
            <a:r>
              <a:rPr lang="zh-TW" altLang="en-US" smtClean="0"/>
              <a:t>滄海書局</a:t>
            </a:r>
            <a:endParaRPr lang="zh-TW" altLang="en-US"/>
          </a:p>
        </p:txBody>
      </p:sp>
      <p:sp>
        <p:nvSpPr>
          <p:cNvPr id="8" name="投影片編號版面配置區 7"/>
          <p:cNvSpPr>
            <a:spLocks noGrp="1"/>
          </p:cNvSpPr>
          <p:nvPr>
            <p:ph type="sldNum" sz="quarter" idx="12"/>
          </p:nvPr>
        </p:nvSpPr>
        <p:spPr/>
        <p:txBody>
          <a:bodyPr/>
          <a:lstStyle/>
          <a:p>
            <a:fld id="{99AA521B-A282-4913-8321-050F21DB6AD4}" type="slidenum">
              <a:rPr lang="zh-TW" altLang="en-US" smtClean="0"/>
              <a:pPr/>
              <a:t>32</a:t>
            </a:fld>
            <a:endParaRPr lang="zh-TW" altLang="en-US"/>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範例</a:t>
            </a:r>
            <a:r>
              <a:rPr lang="en-US" altLang="zh-TW" dirty="0" smtClean="0"/>
              <a:t>7.4</a:t>
            </a:r>
            <a:endParaRPr lang="zh-TW" altLang="en-US" dirty="0"/>
          </a:p>
        </p:txBody>
      </p:sp>
      <p:pic>
        <p:nvPicPr>
          <p:cNvPr id="29698" name="Picture 2"/>
          <p:cNvPicPr>
            <a:picLocks noGrp="1" noChangeAspect="1" noChangeArrowheads="1"/>
          </p:cNvPicPr>
          <p:nvPr>
            <p:ph idx="1"/>
          </p:nvPr>
        </p:nvPicPr>
        <p:blipFill>
          <a:blip r:embed="rId2" cstate="print"/>
          <a:srcRect b="69489"/>
          <a:stretch>
            <a:fillRect/>
          </a:stretch>
        </p:blipFill>
        <p:spPr bwMode="auto">
          <a:xfrm>
            <a:off x="323850" y="1412776"/>
            <a:ext cx="8496300" cy="1296144"/>
          </a:xfrm>
          <a:prstGeom prst="rect">
            <a:avLst/>
          </a:prstGeom>
          <a:noFill/>
          <a:ln w="9525">
            <a:noFill/>
            <a:miter lim="800000"/>
            <a:headEnd/>
            <a:tailEnd/>
          </a:ln>
        </p:spPr>
      </p:pic>
      <p:pic>
        <p:nvPicPr>
          <p:cNvPr id="5" name="Picture 2"/>
          <p:cNvPicPr>
            <a:picLocks noChangeAspect="1" noChangeArrowheads="1"/>
          </p:cNvPicPr>
          <p:nvPr/>
        </p:nvPicPr>
        <p:blipFill>
          <a:blip r:embed="rId2" cstate="print"/>
          <a:srcRect t="32206"/>
          <a:stretch>
            <a:fillRect/>
          </a:stretch>
        </p:blipFill>
        <p:spPr bwMode="auto">
          <a:xfrm>
            <a:off x="323528" y="2852936"/>
            <a:ext cx="8496300" cy="2879998"/>
          </a:xfrm>
          <a:prstGeom prst="rect">
            <a:avLst/>
          </a:prstGeom>
          <a:noFill/>
          <a:ln w="9525">
            <a:noFill/>
            <a:miter lim="800000"/>
            <a:headEnd/>
            <a:tailEnd/>
          </a:ln>
          <a:effectLst/>
        </p:spPr>
      </p:pic>
      <p:sp>
        <p:nvSpPr>
          <p:cNvPr id="6" name="日期版面配置區 5"/>
          <p:cNvSpPr>
            <a:spLocks noGrp="1"/>
          </p:cNvSpPr>
          <p:nvPr>
            <p:ph type="dt" sz="half" idx="10"/>
          </p:nvPr>
        </p:nvSpPr>
        <p:spPr/>
        <p:txBody>
          <a:bodyPr/>
          <a:lstStyle/>
          <a:p>
            <a:r>
              <a:rPr lang="en-US" altLang="zh-TW" smtClean="0"/>
              <a:t>Copyright © </a:t>
            </a:r>
            <a:r>
              <a:rPr lang="zh-TW" altLang="en-US" smtClean="0"/>
              <a:t>滄海書局</a:t>
            </a:r>
            <a:endParaRPr lang="zh-TW" altLang="en-US"/>
          </a:p>
        </p:txBody>
      </p:sp>
      <p:sp>
        <p:nvSpPr>
          <p:cNvPr id="7" name="投影片編號版面配置區 6"/>
          <p:cNvSpPr>
            <a:spLocks noGrp="1"/>
          </p:cNvSpPr>
          <p:nvPr>
            <p:ph type="sldNum" sz="quarter" idx="12"/>
          </p:nvPr>
        </p:nvSpPr>
        <p:spPr/>
        <p:txBody>
          <a:bodyPr/>
          <a:lstStyle/>
          <a:p>
            <a:fld id="{99AA521B-A282-4913-8321-050F21DB6AD4}" type="slidenum">
              <a:rPr lang="zh-TW" altLang="en-US" smtClean="0"/>
              <a:pPr/>
              <a:t>33</a:t>
            </a:fld>
            <a:endParaRPr lang="zh-TW"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擬合品質的量測：判定</a:t>
            </a:r>
            <a:r>
              <a:rPr lang="zh-TW" altLang="en-US" dirty="0" smtClean="0"/>
              <a:t>係數</a:t>
            </a:r>
            <a:endParaRPr lang="zh-TW" altLang="en-US" dirty="0"/>
          </a:p>
        </p:txBody>
      </p:sp>
      <p:sp>
        <p:nvSpPr>
          <p:cNvPr id="5" name="內容版面配置區 4"/>
          <p:cNvSpPr>
            <a:spLocks noGrp="1"/>
          </p:cNvSpPr>
          <p:nvPr>
            <p:ph idx="1"/>
          </p:nvPr>
        </p:nvSpPr>
        <p:spPr/>
        <p:txBody>
          <a:bodyPr/>
          <a:lstStyle/>
          <a:p>
            <a:r>
              <a:rPr lang="zh-TW" altLang="en-US" dirty="0" smtClean="0"/>
              <a:t>注意</a:t>
            </a:r>
            <a:r>
              <a:rPr lang="zh-TW" altLang="en-US" dirty="0" smtClean="0"/>
              <a:t>到，在圖</a:t>
            </a:r>
            <a:r>
              <a:rPr lang="en-US" altLang="zh-TW" dirty="0" smtClean="0"/>
              <a:t>7.7 </a:t>
            </a:r>
            <a:r>
              <a:rPr lang="zh-TW" altLang="en-US" dirty="0" smtClean="0"/>
              <a:t>中以 </a:t>
            </a:r>
            <a:r>
              <a:rPr lang="en-US" altLang="zh-TW" dirty="0" smtClean="0"/>
              <a:t>R-Sq </a:t>
            </a:r>
            <a:r>
              <a:rPr lang="zh-TW" altLang="en-US" dirty="0" smtClean="0"/>
              <a:t>表示的一個項目，其值為 </a:t>
            </a:r>
            <a:r>
              <a:rPr lang="en-US" altLang="zh-TW" dirty="0" smtClean="0"/>
              <a:t>91.3%</a:t>
            </a:r>
            <a:r>
              <a:rPr lang="zh-TW" altLang="en-US" dirty="0" smtClean="0"/>
              <a:t>。這個 的量稱為</a:t>
            </a:r>
            <a:r>
              <a:rPr lang="zh-TW" altLang="en-US" b="1" dirty="0" smtClean="0"/>
              <a:t>判定係數 </a:t>
            </a:r>
            <a:r>
              <a:rPr lang="en-US" altLang="zh-TW" b="1" dirty="0" smtClean="0"/>
              <a:t>(coefficient of determination)</a:t>
            </a:r>
            <a:r>
              <a:rPr lang="zh-TW" altLang="en-US" b="1" dirty="0" smtClean="0"/>
              <a:t>，</a:t>
            </a:r>
            <a:r>
              <a:rPr lang="zh-TW" altLang="en-US" dirty="0" smtClean="0"/>
              <a:t>這個量用來量測</a:t>
            </a:r>
            <a:r>
              <a:rPr lang="zh-TW" altLang="en-US" b="1" dirty="0" smtClean="0"/>
              <a:t>由擬合模型所解釋的反應中變異性的比例</a:t>
            </a:r>
            <a:r>
              <a:rPr lang="zh-TW" altLang="en-US" dirty="0" smtClean="0"/>
              <a:t>。</a:t>
            </a:r>
            <a:endParaRPr lang="en-US" altLang="zh-TW" dirty="0" smtClean="0"/>
          </a:p>
          <a:p>
            <a:pPr>
              <a:lnSpc>
                <a:spcPct val="150000"/>
              </a:lnSpc>
            </a:pPr>
            <a:r>
              <a:rPr lang="zh-TW" altLang="en-US" dirty="0" smtClean="0"/>
              <a:t>變異數分析方法利用平方的誤差和</a:t>
            </a:r>
            <a:r>
              <a:rPr lang="en-US" altLang="zh-TW" dirty="0" smtClean="0"/>
              <a:t/>
            </a:r>
            <a:br>
              <a:rPr lang="en-US" altLang="zh-TW" dirty="0" smtClean="0"/>
            </a:br>
            <a:r>
              <a:rPr lang="zh-TW" altLang="en-US" dirty="0" smtClean="0"/>
              <a:t>以及</a:t>
            </a:r>
            <a:r>
              <a:rPr lang="zh-TW" altLang="en-US" b="1" dirty="0" smtClean="0"/>
              <a:t>總修正平方和 </a:t>
            </a:r>
            <a:r>
              <a:rPr lang="en-US" altLang="zh-TW" b="1" dirty="0" smtClean="0"/>
              <a:t>(total corrected sum of squares) </a:t>
            </a:r>
            <a:r>
              <a:rPr lang="zh-TW" altLang="en-US" b="1" dirty="0" smtClean="0"/>
              <a:t>                          </a:t>
            </a:r>
            <a:r>
              <a:rPr lang="zh-TW" altLang="en-US" dirty="0" smtClean="0"/>
              <a:t>。後者代表反應值中的變動，而該反應值會由模型</a:t>
            </a:r>
            <a:r>
              <a:rPr lang="zh-TW" altLang="en-US" dirty="0" smtClean="0">
                <a:effectLst>
                  <a:outerShdw blurRad="38100" dist="38100" dir="2700000" algn="tl">
                    <a:srgbClr val="000000">
                      <a:alpha val="43137"/>
                    </a:srgbClr>
                  </a:outerShdw>
                </a:effectLst>
              </a:rPr>
              <a:t>很理想地</a:t>
            </a:r>
            <a:r>
              <a:rPr lang="zh-TW" altLang="en-US" dirty="0" smtClean="0"/>
              <a:t>來解釋。</a:t>
            </a:r>
            <a:endParaRPr lang="zh-TW" altLang="en-US" dirty="0"/>
          </a:p>
        </p:txBody>
      </p:sp>
      <p:graphicFrame>
        <p:nvGraphicFramePr>
          <p:cNvPr id="6" name="物件 5"/>
          <p:cNvGraphicFramePr>
            <a:graphicFrameLocks noChangeAspect="1"/>
          </p:cNvGraphicFramePr>
          <p:nvPr/>
        </p:nvGraphicFramePr>
        <p:xfrm>
          <a:off x="6516216" y="3212976"/>
          <a:ext cx="2336800" cy="812800"/>
        </p:xfrm>
        <a:graphic>
          <a:graphicData uri="http://schemas.openxmlformats.org/presentationml/2006/ole">
            <p:oleObj spid="_x0000_s27651" name="方程式" r:id="rId3" imgW="2336760" imgH="812520" progId="Equation.3">
              <p:embed/>
            </p:oleObj>
          </a:graphicData>
        </a:graphic>
      </p:graphicFrame>
      <p:graphicFrame>
        <p:nvGraphicFramePr>
          <p:cNvPr id="27652" name="Object 4"/>
          <p:cNvGraphicFramePr>
            <a:graphicFrameLocks noChangeAspect="1"/>
          </p:cNvGraphicFramePr>
          <p:nvPr/>
        </p:nvGraphicFramePr>
        <p:xfrm>
          <a:off x="2267744" y="4581128"/>
          <a:ext cx="2336800" cy="812800"/>
        </p:xfrm>
        <a:graphic>
          <a:graphicData uri="http://schemas.openxmlformats.org/presentationml/2006/ole">
            <p:oleObj spid="_x0000_s27652" name="方程式" r:id="rId4" imgW="2336760" imgH="812520" progId="Equation.3">
              <p:embed/>
            </p:oleObj>
          </a:graphicData>
        </a:graphic>
      </p:graphicFrame>
      <p:sp>
        <p:nvSpPr>
          <p:cNvPr id="7" name="日期版面配置區 6"/>
          <p:cNvSpPr>
            <a:spLocks noGrp="1"/>
          </p:cNvSpPr>
          <p:nvPr>
            <p:ph type="dt" sz="half" idx="10"/>
          </p:nvPr>
        </p:nvSpPr>
        <p:spPr/>
        <p:txBody>
          <a:bodyPr/>
          <a:lstStyle/>
          <a:p>
            <a:r>
              <a:rPr lang="en-US" altLang="zh-TW" smtClean="0"/>
              <a:t>Copyright © </a:t>
            </a:r>
            <a:r>
              <a:rPr lang="zh-TW" altLang="en-US" smtClean="0"/>
              <a:t>滄海書局</a:t>
            </a:r>
            <a:endParaRPr lang="zh-TW" altLang="en-US"/>
          </a:p>
        </p:txBody>
      </p:sp>
      <p:sp>
        <p:nvSpPr>
          <p:cNvPr id="8" name="投影片編號版面配置區 7"/>
          <p:cNvSpPr>
            <a:spLocks noGrp="1"/>
          </p:cNvSpPr>
          <p:nvPr>
            <p:ph type="sldNum" sz="quarter" idx="12"/>
          </p:nvPr>
        </p:nvSpPr>
        <p:spPr/>
        <p:txBody>
          <a:bodyPr/>
          <a:lstStyle/>
          <a:p>
            <a:fld id="{99AA521B-A282-4913-8321-050F21DB6AD4}" type="slidenum">
              <a:rPr lang="zh-TW" altLang="en-US" smtClean="0"/>
              <a:pPr/>
              <a:t>34</a:t>
            </a:fld>
            <a:endParaRPr lang="zh-TW" altLang="en-US"/>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擬合品質的量測：判定係數</a:t>
            </a:r>
            <a:r>
              <a:rPr lang="en-US" altLang="zh-TW" dirty="0" smtClean="0"/>
              <a:t>(</a:t>
            </a:r>
            <a:r>
              <a:rPr lang="zh-TW" altLang="en-US" dirty="0" smtClean="0"/>
              <a:t>續</a:t>
            </a:r>
            <a:r>
              <a:rPr lang="en-US" altLang="zh-TW" dirty="0" smtClean="0"/>
              <a:t>)</a:t>
            </a:r>
            <a:endParaRPr lang="zh-TW" altLang="en-US" dirty="0"/>
          </a:p>
        </p:txBody>
      </p:sp>
      <p:sp>
        <p:nvSpPr>
          <p:cNvPr id="3" name="內容版面配置區 2"/>
          <p:cNvSpPr>
            <a:spLocks noGrp="1"/>
          </p:cNvSpPr>
          <p:nvPr>
            <p:ph idx="1"/>
          </p:nvPr>
        </p:nvSpPr>
        <p:spPr/>
        <p:txBody>
          <a:bodyPr/>
          <a:lstStyle/>
          <a:p>
            <a:r>
              <a:rPr lang="zh-TW" altLang="en-US" dirty="0" smtClean="0"/>
              <a:t> </a:t>
            </a:r>
            <a:r>
              <a:rPr lang="en-US" altLang="zh-TW" i="1" dirty="0" smtClean="0"/>
              <a:t>SSE</a:t>
            </a:r>
            <a:r>
              <a:rPr lang="zh-TW" altLang="en-US" dirty="0" smtClean="0"/>
              <a:t> 值是由於誤差所造成的反應的變動或是</a:t>
            </a:r>
            <a:r>
              <a:rPr lang="zh-TW" altLang="en-US" b="1" dirty="0" smtClean="0"/>
              <a:t>未被解釋的變動 </a:t>
            </a:r>
            <a:r>
              <a:rPr lang="en-US" altLang="zh-TW" b="1" dirty="0" smtClean="0"/>
              <a:t>(variation unexplained)</a:t>
            </a:r>
            <a:r>
              <a:rPr lang="zh-TW" altLang="en-US" dirty="0" smtClean="0"/>
              <a:t>。顯然地，若            ，則所有變動都被解釋。代表經解釋變動的量為                。</a:t>
            </a:r>
            <a:r>
              <a:rPr lang="en-US" altLang="zh-TW" i="1" dirty="0" smtClean="0"/>
              <a:t>R</a:t>
            </a:r>
            <a:r>
              <a:rPr lang="en-US" altLang="zh-TW" baseline="30000" dirty="0" smtClean="0"/>
              <a:t>2</a:t>
            </a:r>
            <a:r>
              <a:rPr lang="zh-TW" altLang="en-US" dirty="0" smtClean="0"/>
              <a:t>為</a:t>
            </a:r>
            <a:endParaRPr lang="en-US" altLang="zh-TW" dirty="0" smtClean="0"/>
          </a:p>
          <a:p>
            <a:endParaRPr lang="en-US" altLang="zh-TW" dirty="0" smtClean="0"/>
          </a:p>
          <a:p>
            <a:endParaRPr lang="en-US" altLang="zh-TW" dirty="0" smtClean="0"/>
          </a:p>
          <a:p>
            <a:r>
              <a:rPr lang="zh-TW" altLang="en-US" dirty="0" smtClean="0"/>
              <a:t>圖</a:t>
            </a:r>
            <a:r>
              <a:rPr lang="en-US" altLang="zh-TW" dirty="0" smtClean="0"/>
              <a:t>7.10 </a:t>
            </a:r>
            <a:r>
              <a:rPr lang="zh-TW" altLang="en-US" dirty="0" smtClean="0"/>
              <a:t>提供一個說明：在 </a:t>
            </a:r>
            <a:r>
              <a:rPr lang="en-US" altLang="zh-TW" dirty="0" smtClean="0"/>
              <a:t>(a) </a:t>
            </a:r>
            <a:r>
              <a:rPr lang="zh-TW" altLang="en-US" dirty="0" smtClean="0"/>
              <a:t>圖中是好的擬合</a:t>
            </a:r>
            <a:r>
              <a:rPr lang="en-US" altLang="zh-TW" dirty="0" smtClean="0"/>
              <a:t/>
            </a:r>
            <a:br>
              <a:rPr lang="en-US" altLang="zh-TW" dirty="0" smtClean="0"/>
            </a:br>
            <a:r>
              <a:rPr lang="en-US" altLang="zh-TW" dirty="0" smtClean="0"/>
              <a:t>              </a:t>
            </a:r>
            <a:r>
              <a:rPr lang="zh-TW" altLang="en-US" dirty="0" smtClean="0"/>
              <a:t>而</a:t>
            </a:r>
            <a:r>
              <a:rPr lang="zh-TW" altLang="en-US" dirty="0" smtClean="0"/>
              <a:t>在</a:t>
            </a:r>
            <a:r>
              <a:rPr lang="en-US" altLang="zh-TW" dirty="0" smtClean="0"/>
              <a:t>(b) </a:t>
            </a:r>
            <a:r>
              <a:rPr lang="zh-TW" altLang="en-US" dirty="0" smtClean="0"/>
              <a:t>圖中則是一個不好的</a:t>
            </a:r>
            <a:r>
              <a:rPr lang="zh-TW" altLang="en-US" dirty="0" smtClean="0"/>
              <a:t>擬合           。</a:t>
            </a:r>
            <a:endParaRPr lang="zh-TW" altLang="en-US" dirty="0"/>
          </a:p>
        </p:txBody>
      </p:sp>
      <p:graphicFrame>
        <p:nvGraphicFramePr>
          <p:cNvPr id="4" name="物件 3"/>
          <p:cNvGraphicFramePr>
            <a:graphicFrameLocks noChangeAspect="1"/>
          </p:cNvGraphicFramePr>
          <p:nvPr/>
        </p:nvGraphicFramePr>
        <p:xfrm>
          <a:off x="1187624" y="2348880"/>
          <a:ext cx="1003300" cy="279400"/>
        </p:xfrm>
        <a:graphic>
          <a:graphicData uri="http://schemas.openxmlformats.org/presentationml/2006/ole">
            <p:oleObj spid="_x0000_s30722" name="方程式" r:id="rId3" imgW="1002960" imgH="279360" progId="Equation.3">
              <p:embed/>
            </p:oleObj>
          </a:graphicData>
        </a:graphic>
      </p:graphicFrame>
      <p:graphicFrame>
        <p:nvGraphicFramePr>
          <p:cNvPr id="30723" name="Object 3"/>
          <p:cNvGraphicFramePr>
            <a:graphicFrameLocks noChangeAspect="1"/>
          </p:cNvGraphicFramePr>
          <p:nvPr/>
        </p:nvGraphicFramePr>
        <p:xfrm>
          <a:off x="2771800" y="2780928"/>
          <a:ext cx="1333500" cy="279400"/>
        </p:xfrm>
        <a:graphic>
          <a:graphicData uri="http://schemas.openxmlformats.org/presentationml/2006/ole">
            <p:oleObj spid="_x0000_s30723" name="方程式" r:id="rId4" imgW="1333440" imgH="279360" progId="Equation.3">
              <p:embed/>
            </p:oleObj>
          </a:graphicData>
        </a:graphic>
      </p:graphicFrame>
      <p:graphicFrame>
        <p:nvGraphicFramePr>
          <p:cNvPr id="6" name="物件 5"/>
          <p:cNvGraphicFramePr>
            <a:graphicFrameLocks noChangeAspect="1"/>
          </p:cNvGraphicFramePr>
          <p:nvPr/>
        </p:nvGraphicFramePr>
        <p:xfrm>
          <a:off x="2627784" y="3356992"/>
          <a:ext cx="3086100" cy="723900"/>
        </p:xfrm>
        <a:graphic>
          <a:graphicData uri="http://schemas.openxmlformats.org/presentationml/2006/ole">
            <p:oleObj spid="_x0000_s30724" name="方程式" r:id="rId5" imgW="3085920" imgH="723600" progId="Equation.3">
              <p:embed/>
            </p:oleObj>
          </a:graphicData>
        </a:graphic>
      </p:graphicFrame>
      <p:graphicFrame>
        <p:nvGraphicFramePr>
          <p:cNvPr id="7" name="物件 6"/>
          <p:cNvGraphicFramePr>
            <a:graphicFrameLocks noChangeAspect="1"/>
          </p:cNvGraphicFramePr>
          <p:nvPr/>
        </p:nvGraphicFramePr>
        <p:xfrm>
          <a:off x="755576" y="4797152"/>
          <a:ext cx="1244600" cy="406400"/>
        </p:xfrm>
        <a:graphic>
          <a:graphicData uri="http://schemas.openxmlformats.org/presentationml/2006/ole">
            <p:oleObj spid="_x0000_s30725" name="方程式" r:id="rId6" imgW="1244520" imgH="406080" progId="Equation.3">
              <p:embed/>
            </p:oleObj>
          </a:graphicData>
        </a:graphic>
      </p:graphicFrame>
      <p:graphicFrame>
        <p:nvGraphicFramePr>
          <p:cNvPr id="30726" name="Object 6"/>
          <p:cNvGraphicFramePr>
            <a:graphicFrameLocks noChangeAspect="1"/>
          </p:cNvGraphicFramePr>
          <p:nvPr/>
        </p:nvGraphicFramePr>
        <p:xfrm>
          <a:off x="7635056" y="4822800"/>
          <a:ext cx="1041400" cy="406400"/>
        </p:xfrm>
        <a:graphic>
          <a:graphicData uri="http://schemas.openxmlformats.org/presentationml/2006/ole">
            <p:oleObj spid="_x0000_s30726" name="方程式" r:id="rId7" imgW="1041120" imgH="406080" progId="Equation.3">
              <p:embed/>
            </p:oleObj>
          </a:graphicData>
        </a:graphic>
      </p:graphicFrame>
      <p:sp>
        <p:nvSpPr>
          <p:cNvPr id="9" name="日期版面配置區 8"/>
          <p:cNvSpPr>
            <a:spLocks noGrp="1"/>
          </p:cNvSpPr>
          <p:nvPr>
            <p:ph type="dt" sz="half" idx="10"/>
          </p:nvPr>
        </p:nvSpPr>
        <p:spPr/>
        <p:txBody>
          <a:bodyPr/>
          <a:lstStyle/>
          <a:p>
            <a:r>
              <a:rPr lang="en-US" altLang="zh-TW" smtClean="0"/>
              <a:t>Copyright © </a:t>
            </a:r>
            <a:r>
              <a:rPr lang="zh-TW" altLang="en-US" smtClean="0"/>
              <a:t>滄海書局</a:t>
            </a:r>
            <a:endParaRPr lang="zh-TW" altLang="en-US"/>
          </a:p>
        </p:txBody>
      </p:sp>
      <p:sp>
        <p:nvSpPr>
          <p:cNvPr id="10" name="投影片編號版面配置區 9"/>
          <p:cNvSpPr>
            <a:spLocks noGrp="1"/>
          </p:cNvSpPr>
          <p:nvPr>
            <p:ph type="sldNum" sz="quarter" idx="12"/>
          </p:nvPr>
        </p:nvSpPr>
        <p:spPr/>
        <p:txBody>
          <a:bodyPr/>
          <a:lstStyle/>
          <a:p>
            <a:fld id="{99AA521B-A282-4913-8321-050F21DB6AD4}" type="slidenum">
              <a:rPr lang="zh-TW" altLang="en-US" smtClean="0"/>
              <a:pPr/>
              <a:t>35</a:t>
            </a:fld>
            <a:endParaRPr lang="zh-TW" altLang="en-US"/>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擬合品質的量測：判定係數</a:t>
            </a:r>
            <a:r>
              <a:rPr lang="en-US" altLang="zh-TW" dirty="0" smtClean="0"/>
              <a:t>(</a:t>
            </a:r>
            <a:r>
              <a:rPr lang="zh-TW" altLang="en-US" dirty="0" smtClean="0"/>
              <a:t>續</a:t>
            </a:r>
            <a:r>
              <a:rPr lang="en-US" altLang="zh-TW" dirty="0" smtClean="0"/>
              <a:t>)</a:t>
            </a:r>
            <a:endParaRPr lang="zh-TW" altLang="en-US" dirty="0"/>
          </a:p>
        </p:txBody>
      </p:sp>
      <p:pic>
        <p:nvPicPr>
          <p:cNvPr id="31746" name="Picture 2"/>
          <p:cNvPicPr>
            <a:picLocks noGrp="1" noChangeAspect="1" noChangeArrowheads="1"/>
          </p:cNvPicPr>
          <p:nvPr>
            <p:ph idx="1"/>
          </p:nvPr>
        </p:nvPicPr>
        <p:blipFill>
          <a:blip r:embed="rId2" cstate="print"/>
          <a:srcRect/>
          <a:stretch>
            <a:fillRect/>
          </a:stretch>
        </p:blipFill>
        <p:spPr bwMode="auto">
          <a:xfrm>
            <a:off x="971600" y="1412776"/>
            <a:ext cx="6974132" cy="4598122"/>
          </a:xfrm>
          <a:prstGeom prst="rect">
            <a:avLst/>
          </a:prstGeom>
          <a:noFill/>
          <a:ln w="9525">
            <a:noFill/>
            <a:miter lim="800000"/>
            <a:headEnd/>
            <a:tailEnd/>
          </a:ln>
        </p:spPr>
      </p:pic>
      <p:sp>
        <p:nvSpPr>
          <p:cNvPr id="4" name="日期版面配置區 3"/>
          <p:cNvSpPr>
            <a:spLocks noGrp="1"/>
          </p:cNvSpPr>
          <p:nvPr>
            <p:ph type="dt" sz="half" idx="10"/>
          </p:nvPr>
        </p:nvSpPr>
        <p:spPr/>
        <p:txBody>
          <a:bodyPr/>
          <a:lstStyle/>
          <a:p>
            <a:r>
              <a:rPr lang="en-US" altLang="zh-TW" smtClean="0"/>
              <a:t>Copyright © </a:t>
            </a:r>
            <a:r>
              <a:rPr lang="zh-TW" altLang="en-US" smtClean="0"/>
              <a:t>滄海書局</a:t>
            </a:r>
            <a:endParaRPr lang="zh-TW" altLang="en-US"/>
          </a:p>
        </p:txBody>
      </p:sp>
      <p:sp>
        <p:nvSpPr>
          <p:cNvPr id="5" name="投影片編號版面配置區 4"/>
          <p:cNvSpPr>
            <a:spLocks noGrp="1"/>
          </p:cNvSpPr>
          <p:nvPr>
            <p:ph type="sldNum" sz="quarter" idx="12"/>
          </p:nvPr>
        </p:nvSpPr>
        <p:spPr/>
        <p:txBody>
          <a:bodyPr/>
          <a:lstStyle/>
          <a:p>
            <a:fld id="{99AA521B-A282-4913-8321-050F21DB6AD4}" type="slidenum">
              <a:rPr lang="zh-TW" altLang="en-US" smtClean="0"/>
              <a:pPr/>
              <a:t>36</a:t>
            </a:fld>
            <a:endParaRPr lang="zh-TW" altLang="en-US"/>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使用 </a:t>
            </a:r>
            <a:r>
              <a:rPr lang="en-US" altLang="zh-TW" i="1" dirty="0" smtClean="0"/>
              <a:t>R</a:t>
            </a:r>
            <a:r>
              <a:rPr lang="en-US" altLang="zh-TW" baseline="30000" dirty="0" smtClean="0"/>
              <a:t>2</a:t>
            </a:r>
            <a:r>
              <a:rPr lang="zh-TW" altLang="en-US" dirty="0" smtClean="0"/>
              <a:t> 的</a:t>
            </a:r>
            <a:r>
              <a:rPr lang="zh-TW" altLang="en-US" dirty="0" smtClean="0"/>
              <a:t>陷阱</a:t>
            </a:r>
            <a:endParaRPr lang="zh-TW" altLang="en-US" dirty="0"/>
          </a:p>
        </p:txBody>
      </p:sp>
      <p:sp>
        <p:nvSpPr>
          <p:cNvPr id="3" name="內容版面配置區 2"/>
          <p:cNvSpPr>
            <a:spLocks noGrp="1"/>
          </p:cNvSpPr>
          <p:nvPr>
            <p:ph idx="1"/>
          </p:nvPr>
        </p:nvSpPr>
        <p:spPr/>
        <p:txBody>
          <a:bodyPr/>
          <a:lstStyle/>
          <a:p>
            <a:r>
              <a:rPr lang="zh-TW" altLang="en-US" dirty="0" smtClean="0"/>
              <a:t>對於</a:t>
            </a:r>
            <a:r>
              <a:rPr lang="zh-TW" altLang="en-US" dirty="0" smtClean="0"/>
              <a:t>同一組資料，用 </a:t>
            </a:r>
            <a:r>
              <a:rPr lang="en-US" altLang="zh-TW" i="1" dirty="0" smtClean="0"/>
              <a:t>R</a:t>
            </a:r>
            <a:r>
              <a:rPr lang="en-US" altLang="zh-TW" baseline="30000" dirty="0" smtClean="0"/>
              <a:t>2</a:t>
            </a:r>
            <a:r>
              <a:rPr lang="zh-TW" altLang="en-US" dirty="0" smtClean="0"/>
              <a:t> 準則比較</a:t>
            </a:r>
            <a:r>
              <a:rPr lang="zh-TW" altLang="en-US" dirty="0" smtClean="0">
                <a:effectLst>
                  <a:outerShdw blurRad="38100" dist="38100" dir="2700000" algn="tl">
                    <a:srgbClr val="000000">
                      <a:alpha val="43137"/>
                    </a:srgbClr>
                  </a:outerShdw>
                </a:effectLst>
              </a:rPr>
              <a:t>相互競爭的模型</a:t>
            </a:r>
            <a:r>
              <a:rPr lang="zh-TW" altLang="en-US" dirty="0" smtClean="0"/>
              <a:t>是危險的。加上額外的項到模型上 </a:t>
            </a:r>
            <a:r>
              <a:rPr lang="en-US" altLang="zh-TW" dirty="0" smtClean="0"/>
              <a:t>(</a:t>
            </a:r>
            <a:r>
              <a:rPr lang="zh-TW" altLang="en-US" dirty="0" smtClean="0"/>
              <a:t>例如一個額外的迴歸自變數</a:t>
            </a:r>
            <a:r>
              <a:rPr lang="en-US" altLang="zh-TW" dirty="0" smtClean="0"/>
              <a:t>) </a:t>
            </a:r>
            <a:r>
              <a:rPr lang="zh-TW" altLang="en-US" dirty="0" smtClean="0"/>
              <a:t>使</a:t>
            </a:r>
            <a:r>
              <a:rPr lang="en-US" altLang="zh-TW" dirty="0" smtClean="0"/>
              <a:t>SSE </a:t>
            </a:r>
            <a:r>
              <a:rPr lang="zh-TW" altLang="en-US" dirty="0" smtClean="0"/>
              <a:t>降低，因而增加 </a:t>
            </a:r>
            <a:r>
              <a:rPr lang="en-US" altLang="zh-TW" i="1" dirty="0" smtClean="0"/>
              <a:t>R</a:t>
            </a:r>
            <a:r>
              <a:rPr lang="en-US" altLang="zh-TW" baseline="30000" dirty="0" smtClean="0"/>
              <a:t>2</a:t>
            </a:r>
            <a:r>
              <a:rPr lang="zh-TW" altLang="en-US" dirty="0" smtClean="0"/>
              <a:t> </a:t>
            </a:r>
            <a:r>
              <a:rPr lang="en-US" altLang="zh-TW" dirty="0" smtClean="0"/>
              <a:t>(</a:t>
            </a:r>
            <a:r>
              <a:rPr lang="zh-TW" altLang="en-US" dirty="0" smtClean="0"/>
              <a:t>至少不會讓它下降</a:t>
            </a:r>
            <a:r>
              <a:rPr lang="en-US" altLang="zh-TW" dirty="0" smtClean="0"/>
              <a:t>)</a:t>
            </a:r>
            <a:r>
              <a:rPr lang="zh-TW" altLang="en-US" dirty="0" smtClean="0"/>
              <a:t>，這意指藉由不明智的</a:t>
            </a:r>
            <a:r>
              <a:rPr lang="zh-TW" altLang="en-US" b="1" dirty="0" smtClean="0"/>
              <a:t>過度擬合 </a:t>
            </a:r>
            <a:r>
              <a:rPr lang="en-US" altLang="zh-TW" b="1" dirty="0" smtClean="0"/>
              <a:t>(</a:t>
            </a:r>
            <a:r>
              <a:rPr lang="en-US" altLang="zh-TW" b="1" dirty="0" err="1" smtClean="0"/>
              <a:t>overfitting</a:t>
            </a:r>
            <a:r>
              <a:rPr lang="en-US" altLang="zh-TW" b="1" dirty="0" smtClean="0"/>
              <a:t>) </a:t>
            </a:r>
            <a:r>
              <a:rPr lang="zh-TW" altLang="en-US" dirty="0" smtClean="0"/>
              <a:t>的作法，以人為的手法將 </a:t>
            </a:r>
            <a:r>
              <a:rPr lang="en-US" altLang="zh-TW" i="1" dirty="0" smtClean="0"/>
              <a:t>R</a:t>
            </a:r>
            <a:r>
              <a:rPr lang="en-US" altLang="zh-TW" baseline="30000" dirty="0" smtClean="0"/>
              <a:t>2</a:t>
            </a:r>
            <a:r>
              <a:rPr lang="zh-TW" altLang="en-US" dirty="0" smtClean="0"/>
              <a:t> 任意拉高。因此，藉由加入額外項造成在 </a:t>
            </a:r>
            <a:r>
              <a:rPr lang="en-US" altLang="zh-TW" i="1" dirty="0" smtClean="0"/>
              <a:t>R</a:t>
            </a:r>
            <a:r>
              <a:rPr lang="en-US" altLang="zh-TW" baseline="30000" dirty="0" smtClean="0"/>
              <a:t>2</a:t>
            </a:r>
            <a:r>
              <a:rPr lang="zh-TW" altLang="en-US" dirty="0" smtClean="0"/>
              <a:t> 無可避免地增加，不代表需要該額外項。</a:t>
            </a:r>
            <a:endParaRPr lang="en-US" altLang="zh-TW" dirty="0" smtClean="0"/>
          </a:p>
          <a:p>
            <a:r>
              <a:rPr lang="zh-TW" altLang="en-US" dirty="0" smtClean="0">
                <a:effectLst>
                  <a:outerShdw blurRad="38100" dist="38100" dir="2700000" algn="tl">
                    <a:srgbClr val="000000">
                      <a:alpha val="43137"/>
                    </a:srgbClr>
                  </a:outerShdw>
                </a:effectLst>
              </a:rPr>
              <a:t>我們不應該認同在模型選擇程序上只有 </a:t>
            </a:r>
            <a:r>
              <a:rPr lang="en-US" altLang="zh-TW" i="1" dirty="0" smtClean="0"/>
              <a:t>R</a:t>
            </a:r>
            <a:r>
              <a:rPr lang="en-US" altLang="zh-TW" baseline="30000" dirty="0" smtClean="0"/>
              <a:t>2 </a:t>
            </a:r>
            <a:r>
              <a:rPr lang="zh-TW" altLang="en-US" dirty="0" smtClean="0">
                <a:effectLst>
                  <a:outerShdw blurRad="38100" dist="38100" dir="2700000" algn="tl">
                    <a:srgbClr val="000000">
                      <a:alpha val="43137"/>
                    </a:srgbClr>
                  </a:outerShdw>
                </a:effectLst>
              </a:rPr>
              <a:t>被考慮的情況。</a:t>
            </a:r>
            <a:endParaRPr lang="zh-TW" altLang="en-US" dirty="0"/>
          </a:p>
        </p:txBody>
      </p:sp>
      <p:sp>
        <p:nvSpPr>
          <p:cNvPr id="4" name="日期版面配置區 3"/>
          <p:cNvSpPr>
            <a:spLocks noGrp="1"/>
          </p:cNvSpPr>
          <p:nvPr>
            <p:ph type="dt" sz="half" idx="10"/>
          </p:nvPr>
        </p:nvSpPr>
        <p:spPr/>
        <p:txBody>
          <a:bodyPr/>
          <a:lstStyle/>
          <a:p>
            <a:r>
              <a:rPr lang="en-US" altLang="zh-TW" smtClean="0"/>
              <a:t>Copyright © </a:t>
            </a:r>
            <a:r>
              <a:rPr lang="zh-TW" altLang="en-US" smtClean="0"/>
              <a:t>滄海書局</a:t>
            </a:r>
            <a:endParaRPr lang="zh-TW" altLang="en-US"/>
          </a:p>
        </p:txBody>
      </p:sp>
      <p:sp>
        <p:nvSpPr>
          <p:cNvPr id="5" name="投影片編號版面配置區 4"/>
          <p:cNvSpPr>
            <a:spLocks noGrp="1"/>
          </p:cNvSpPr>
          <p:nvPr>
            <p:ph type="sldNum" sz="quarter" idx="12"/>
          </p:nvPr>
        </p:nvSpPr>
        <p:spPr/>
        <p:txBody>
          <a:bodyPr/>
          <a:lstStyle/>
          <a:p>
            <a:fld id="{99AA521B-A282-4913-8321-050F21DB6AD4}" type="slidenum">
              <a:rPr lang="zh-TW" altLang="en-US" smtClean="0"/>
              <a:pPr/>
              <a:t>37</a:t>
            </a:fld>
            <a:endParaRPr lang="zh-TW" altLang="en-US"/>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7.4 </a:t>
            </a:r>
            <a:r>
              <a:rPr lang="zh-TW" altLang="en-US" dirty="0" smtClean="0"/>
              <a:t>預測</a:t>
            </a:r>
            <a:endParaRPr lang="zh-TW" altLang="en-US" dirty="0"/>
          </a:p>
        </p:txBody>
      </p:sp>
      <p:sp>
        <p:nvSpPr>
          <p:cNvPr id="3" name="內容版面配置區 2"/>
          <p:cNvSpPr>
            <a:spLocks noGrp="1"/>
          </p:cNvSpPr>
          <p:nvPr>
            <p:ph idx="1"/>
          </p:nvPr>
        </p:nvSpPr>
        <p:spPr/>
        <p:txBody>
          <a:bodyPr/>
          <a:lstStyle/>
          <a:p>
            <a:r>
              <a:rPr lang="zh-TW" altLang="en-US" dirty="0" smtClean="0"/>
              <a:t>假定實驗者希望建構       的信心區間。我們將用點估測器                   來估測                     。可證明出    的取樣分布是具有平均值</a:t>
            </a:r>
            <a:r>
              <a:rPr lang="en-US" altLang="zh-TW" dirty="0" smtClean="0"/>
              <a:t/>
            </a:r>
            <a:br>
              <a:rPr lang="en-US" altLang="zh-TW" dirty="0" smtClean="0"/>
            </a:br>
            <a:r>
              <a:rPr lang="en-US" altLang="zh-TW" dirty="0" smtClean="0"/>
              <a:t/>
            </a:r>
            <a:br>
              <a:rPr lang="en-US" altLang="zh-TW" dirty="0" smtClean="0"/>
            </a:br>
            <a:r>
              <a:rPr lang="en-US" altLang="zh-TW" dirty="0" smtClean="0"/>
              <a:t/>
            </a:r>
            <a:br>
              <a:rPr lang="en-US" altLang="zh-TW" dirty="0" smtClean="0"/>
            </a:br>
            <a:r>
              <a:rPr lang="zh-TW" altLang="en-US" dirty="0" smtClean="0"/>
              <a:t>和變異數</a:t>
            </a:r>
            <a:r>
              <a:rPr lang="en-US" altLang="zh-TW" dirty="0" smtClean="0"/>
              <a:t/>
            </a:r>
            <a:br>
              <a:rPr lang="en-US" altLang="zh-TW" dirty="0" smtClean="0"/>
            </a:br>
            <a:r>
              <a:rPr lang="en-US" altLang="zh-TW" dirty="0" smtClean="0"/>
              <a:t/>
            </a:r>
            <a:br>
              <a:rPr lang="en-US" altLang="zh-TW" dirty="0" smtClean="0"/>
            </a:br>
            <a:r>
              <a:rPr lang="en-US" altLang="zh-TW" dirty="0" smtClean="0"/>
              <a:t/>
            </a:r>
            <a:br>
              <a:rPr lang="en-US" altLang="zh-TW" dirty="0" smtClean="0"/>
            </a:br>
            <a:r>
              <a:rPr lang="en-US" altLang="zh-TW" dirty="0" smtClean="0"/>
              <a:t/>
            </a:r>
            <a:br>
              <a:rPr lang="en-US" altLang="zh-TW" dirty="0" smtClean="0"/>
            </a:br>
            <a:r>
              <a:rPr lang="zh-TW" altLang="en-US" dirty="0" smtClean="0"/>
              <a:t>的常態分布。</a:t>
            </a:r>
            <a:endParaRPr lang="zh-TW" altLang="en-US" dirty="0"/>
          </a:p>
        </p:txBody>
      </p:sp>
      <p:graphicFrame>
        <p:nvGraphicFramePr>
          <p:cNvPr id="4" name="物件 3"/>
          <p:cNvGraphicFramePr>
            <a:graphicFrameLocks noChangeAspect="1"/>
          </p:cNvGraphicFramePr>
          <p:nvPr/>
        </p:nvGraphicFramePr>
        <p:xfrm>
          <a:off x="4292600" y="1377950"/>
          <a:ext cx="558800" cy="431800"/>
        </p:xfrm>
        <a:graphic>
          <a:graphicData uri="http://schemas.openxmlformats.org/presentationml/2006/ole">
            <p:oleObj spid="_x0000_s32770" name="方程式" r:id="rId3" imgW="558720" imgH="431640" progId="Equation.3">
              <p:embed/>
            </p:oleObj>
          </a:graphicData>
        </a:graphic>
      </p:graphicFrame>
      <p:graphicFrame>
        <p:nvGraphicFramePr>
          <p:cNvPr id="32771" name="Object 3"/>
          <p:cNvGraphicFramePr>
            <a:graphicFrameLocks noChangeAspect="1"/>
          </p:cNvGraphicFramePr>
          <p:nvPr/>
        </p:nvGraphicFramePr>
        <p:xfrm>
          <a:off x="2339752" y="1844824"/>
          <a:ext cx="1689100" cy="419100"/>
        </p:xfrm>
        <a:graphic>
          <a:graphicData uri="http://schemas.openxmlformats.org/presentationml/2006/ole">
            <p:oleObj spid="_x0000_s32771" name="方程式" r:id="rId4" imgW="1688760" imgH="419040" progId="Equation.3">
              <p:embed/>
            </p:oleObj>
          </a:graphicData>
        </a:graphic>
      </p:graphicFrame>
      <p:graphicFrame>
        <p:nvGraphicFramePr>
          <p:cNvPr id="32772" name="Object 4"/>
          <p:cNvGraphicFramePr>
            <a:graphicFrameLocks noChangeAspect="1"/>
          </p:cNvGraphicFramePr>
          <p:nvPr/>
        </p:nvGraphicFramePr>
        <p:xfrm>
          <a:off x="5343996" y="1844824"/>
          <a:ext cx="1892300" cy="431800"/>
        </p:xfrm>
        <a:graphic>
          <a:graphicData uri="http://schemas.openxmlformats.org/presentationml/2006/ole">
            <p:oleObj spid="_x0000_s32772" name="方程式" r:id="rId5" imgW="1892160" imgH="431640" progId="Equation.3">
              <p:embed/>
            </p:oleObj>
          </a:graphicData>
        </a:graphic>
      </p:graphicFrame>
      <p:graphicFrame>
        <p:nvGraphicFramePr>
          <p:cNvPr id="32773" name="Object 5"/>
          <p:cNvGraphicFramePr>
            <a:graphicFrameLocks noChangeAspect="1"/>
          </p:cNvGraphicFramePr>
          <p:nvPr/>
        </p:nvGraphicFramePr>
        <p:xfrm>
          <a:off x="1568996" y="2289820"/>
          <a:ext cx="266700" cy="419100"/>
        </p:xfrm>
        <a:graphic>
          <a:graphicData uri="http://schemas.openxmlformats.org/presentationml/2006/ole">
            <p:oleObj spid="_x0000_s32773" name="方程式" r:id="rId6" imgW="266400" imgH="419040" progId="Equation.3">
              <p:embed/>
            </p:oleObj>
          </a:graphicData>
        </a:graphic>
      </p:graphicFrame>
      <p:graphicFrame>
        <p:nvGraphicFramePr>
          <p:cNvPr id="32774" name="Object 6"/>
          <p:cNvGraphicFramePr>
            <a:graphicFrameLocks noChangeAspect="1"/>
          </p:cNvGraphicFramePr>
          <p:nvPr/>
        </p:nvGraphicFramePr>
        <p:xfrm>
          <a:off x="1763688" y="2852936"/>
          <a:ext cx="5664200" cy="469900"/>
        </p:xfrm>
        <a:graphic>
          <a:graphicData uri="http://schemas.openxmlformats.org/presentationml/2006/ole">
            <p:oleObj spid="_x0000_s32774" name="方程式" r:id="rId7" imgW="5663880" imgH="469800" progId="Equation.3">
              <p:embed/>
            </p:oleObj>
          </a:graphicData>
        </a:graphic>
      </p:graphicFrame>
      <p:graphicFrame>
        <p:nvGraphicFramePr>
          <p:cNvPr id="32775" name="Object 7"/>
          <p:cNvGraphicFramePr>
            <a:graphicFrameLocks noChangeAspect="1"/>
          </p:cNvGraphicFramePr>
          <p:nvPr/>
        </p:nvGraphicFramePr>
        <p:xfrm>
          <a:off x="1852613" y="4293592"/>
          <a:ext cx="5486400" cy="863600"/>
        </p:xfrm>
        <a:graphic>
          <a:graphicData uri="http://schemas.openxmlformats.org/presentationml/2006/ole">
            <p:oleObj spid="_x0000_s32775" name="方程式" r:id="rId8" imgW="5486400" imgH="863280" progId="Equation.3">
              <p:embed/>
            </p:oleObj>
          </a:graphicData>
        </a:graphic>
      </p:graphicFrame>
      <p:sp>
        <p:nvSpPr>
          <p:cNvPr id="10" name="日期版面配置區 9"/>
          <p:cNvSpPr>
            <a:spLocks noGrp="1"/>
          </p:cNvSpPr>
          <p:nvPr>
            <p:ph type="dt" sz="half" idx="10"/>
          </p:nvPr>
        </p:nvSpPr>
        <p:spPr/>
        <p:txBody>
          <a:bodyPr/>
          <a:lstStyle/>
          <a:p>
            <a:r>
              <a:rPr lang="en-US" altLang="zh-TW" smtClean="0"/>
              <a:t>Copyright © </a:t>
            </a:r>
            <a:r>
              <a:rPr lang="zh-TW" altLang="en-US" smtClean="0"/>
              <a:t>滄海書局</a:t>
            </a:r>
            <a:endParaRPr lang="zh-TW" altLang="en-US"/>
          </a:p>
        </p:txBody>
      </p:sp>
      <p:sp>
        <p:nvSpPr>
          <p:cNvPr id="11" name="投影片編號版面配置區 10"/>
          <p:cNvSpPr>
            <a:spLocks noGrp="1"/>
          </p:cNvSpPr>
          <p:nvPr>
            <p:ph type="sldNum" sz="quarter" idx="12"/>
          </p:nvPr>
        </p:nvSpPr>
        <p:spPr/>
        <p:txBody>
          <a:bodyPr/>
          <a:lstStyle/>
          <a:p>
            <a:fld id="{99AA521B-A282-4913-8321-050F21DB6AD4}" type="slidenum">
              <a:rPr lang="zh-TW" altLang="en-US" smtClean="0"/>
              <a:pPr/>
              <a:t>38</a:t>
            </a:fld>
            <a:endParaRPr lang="zh-TW" altLang="en-US"/>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預測</a:t>
            </a:r>
            <a:r>
              <a:rPr lang="en-US" altLang="zh-TW" dirty="0" smtClean="0"/>
              <a:t>(</a:t>
            </a:r>
            <a:r>
              <a:rPr lang="zh-TW" altLang="en-US" dirty="0" smtClean="0"/>
              <a:t>續</a:t>
            </a:r>
            <a:r>
              <a:rPr lang="en-US" altLang="zh-TW" dirty="0" smtClean="0"/>
              <a:t>)</a:t>
            </a:r>
            <a:endParaRPr lang="zh-TW" altLang="en-US" dirty="0"/>
          </a:p>
        </p:txBody>
      </p:sp>
      <p:sp>
        <p:nvSpPr>
          <p:cNvPr id="3" name="內容版面配置區 2"/>
          <p:cNvSpPr>
            <a:spLocks noGrp="1"/>
          </p:cNvSpPr>
          <p:nvPr>
            <p:ph idx="1"/>
          </p:nvPr>
        </p:nvSpPr>
        <p:spPr/>
        <p:txBody>
          <a:bodyPr/>
          <a:lstStyle/>
          <a:p>
            <a:r>
              <a:rPr lang="zh-TW" altLang="en-US" dirty="0" smtClean="0"/>
              <a:t>上述方程式後者是來自於                     的事實。因此，一個關於平均反應       的                 信心區間，現在可從統計量</a:t>
            </a:r>
            <a:r>
              <a:rPr lang="en-US" altLang="zh-TW" dirty="0" smtClean="0"/>
              <a:t/>
            </a:r>
            <a:br>
              <a:rPr lang="en-US" altLang="zh-TW" dirty="0" smtClean="0"/>
            </a:br>
            <a:r>
              <a:rPr lang="en-US" altLang="zh-TW" dirty="0" smtClean="0"/>
              <a:t/>
            </a:r>
            <a:br>
              <a:rPr lang="en-US" altLang="zh-TW" dirty="0" smtClean="0"/>
            </a:br>
            <a:r>
              <a:rPr lang="en-US" altLang="zh-TW" dirty="0" smtClean="0"/>
              <a:t/>
            </a:r>
            <a:br>
              <a:rPr lang="en-US" altLang="zh-TW" dirty="0" smtClean="0"/>
            </a:br>
            <a:r>
              <a:rPr lang="en-US" altLang="zh-TW" dirty="0" smtClean="0"/>
              <a:t/>
            </a:r>
            <a:br>
              <a:rPr lang="en-US" altLang="zh-TW" dirty="0" smtClean="0"/>
            </a:br>
            <a:r>
              <a:rPr lang="zh-TW" altLang="en-US" dirty="0" smtClean="0"/>
              <a:t>建構出。上式有自由度        的 </a:t>
            </a:r>
            <a:r>
              <a:rPr lang="en-US" altLang="zh-TW" i="1" dirty="0" smtClean="0"/>
              <a:t>t </a:t>
            </a:r>
            <a:r>
              <a:rPr lang="zh-TW" altLang="en-US" dirty="0" smtClean="0"/>
              <a:t>分布。</a:t>
            </a:r>
            <a:endParaRPr lang="zh-TW" altLang="en-US" dirty="0"/>
          </a:p>
        </p:txBody>
      </p:sp>
      <p:graphicFrame>
        <p:nvGraphicFramePr>
          <p:cNvPr id="4" name="物件 3"/>
          <p:cNvGraphicFramePr>
            <a:graphicFrameLocks noChangeAspect="1"/>
          </p:cNvGraphicFramePr>
          <p:nvPr/>
        </p:nvGraphicFramePr>
        <p:xfrm>
          <a:off x="5034756" y="1412776"/>
          <a:ext cx="1841500" cy="368300"/>
        </p:xfrm>
        <a:graphic>
          <a:graphicData uri="http://schemas.openxmlformats.org/presentationml/2006/ole">
            <p:oleObj spid="_x0000_s33794" name="方程式" r:id="rId3" imgW="1841400" imgH="368280" progId="Equation.3">
              <p:embed/>
            </p:oleObj>
          </a:graphicData>
        </a:graphic>
      </p:graphicFrame>
      <p:graphicFrame>
        <p:nvGraphicFramePr>
          <p:cNvPr id="33795" name="Object 3"/>
          <p:cNvGraphicFramePr>
            <a:graphicFrameLocks noChangeAspect="1"/>
          </p:cNvGraphicFramePr>
          <p:nvPr/>
        </p:nvGraphicFramePr>
        <p:xfrm>
          <a:off x="5041900" y="1844675"/>
          <a:ext cx="558800" cy="431800"/>
        </p:xfrm>
        <a:graphic>
          <a:graphicData uri="http://schemas.openxmlformats.org/presentationml/2006/ole">
            <p:oleObj spid="_x0000_s33795" name="方程式" r:id="rId4" imgW="558720" imgH="431640" progId="Equation.3">
              <p:embed/>
            </p:oleObj>
          </a:graphicData>
        </a:graphic>
      </p:graphicFrame>
      <p:graphicFrame>
        <p:nvGraphicFramePr>
          <p:cNvPr id="6" name="物件 5"/>
          <p:cNvGraphicFramePr>
            <a:graphicFrameLocks noChangeAspect="1"/>
          </p:cNvGraphicFramePr>
          <p:nvPr/>
        </p:nvGraphicFramePr>
        <p:xfrm>
          <a:off x="6048375" y="1916113"/>
          <a:ext cx="1498600" cy="342900"/>
        </p:xfrm>
        <a:graphic>
          <a:graphicData uri="http://schemas.openxmlformats.org/presentationml/2006/ole">
            <p:oleObj spid="_x0000_s33796" name="方程式" r:id="rId5" imgW="1498320" imgH="342720" progId="Equation.3">
              <p:embed/>
            </p:oleObj>
          </a:graphicData>
        </a:graphic>
      </p:graphicFrame>
      <p:graphicFrame>
        <p:nvGraphicFramePr>
          <p:cNvPr id="7" name="物件 6"/>
          <p:cNvGraphicFramePr>
            <a:graphicFrameLocks noChangeAspect="1"/>
          </p:cNvGraphicFramePr>
          <p:nvPr/>
        </p:nvGraphicFramePr>
        <p:xfrm>
          <a:off x="2990850" y="2852936"/>
          <a:ext cx="3162300" cy="939800"/>
        </p:xfrm>
        <a:graphic>
          <a:graphicData uri="http://schemas.openxmlformats.org/presentationml/2006/ole">
            <p:oleObj spid="_x0000_s33797" name="方程式" r:id="rId6" imgW="3162240" imgH="939600" progId="Equation.3">
              <p:embed/>
            </p:oleObj>
          </a:graphicData>
        </a:graphic>
      </p:graphicFrame>
      <p:graphicFrame>
        <p:nvGraphicFramePr>
          <p:cNvPr id="33798" name="Object 6"/>
          <p:cNvGraphicFramePr>
            <a:graphicFrameLocks noChangeAspect="1"/>
          </p:cNvGraphicFramePr>
          <p:nvPr/>
        </p:nvGraphicFramePr>
        <p:xfrm>
          <a:off x="4643438" y="4184650"/>
          <a:ext cx="609600" cy="279400"/>
        </p:xfrm>
        <a:graphic>
          <a:graphicData uri="http://schemas.openxmlformats.org/presentationml/2006/ole">
            <p:oleObj spid="_x0000_s33798" name="方程式" r:id="rId7" imgW="609480" imgH="279360" progId="Equation.3">
              <p:embed/>
            </p:oleObj>
          </a:graphicData>
        </a:graphic>
      </p:graphicFrame>
      <p:sp>
        <p:nvSpPr>
          <p:cNvPr id="9" name="日期版面配置區 8"/>
          <p:cNvSpPr>
            <a:spLocks noGrp="1"/>
          </p:cNvSpPr>
          <p:nvPr>
            <p:ph type="dt" sz="half" idx="10"/>
          </p:nvPr>
        </p:nvSpPr>
        <p:spPr/>
        <p:txBody>
          <a:bodyPr/>
          <a:lstStyle/>
          <a:p>
            <a:r>
              <a:rPr lang="en-US" altLang="zh-TW" smtClean="0"/>
              <a:t>Copyright © </a:t>
            </a:r>
            <a:r>
              <a:rPr lang="zh-TW" altLang="en-US" smtClean="0"/>
              <a:t>滄海書局</a:t>
            </a:r>
            <a:endParaRPr lang="zh-TW" altLang="en-US"/>
          </a:p>
        </p:txBody>
      </p:sp>
      <p:sp>
        <p:nvSpPr>
          <p:cNvPr id="10" name="投影片編號版面配置區 9"/>
          <p:cNvSpPr>
            <a:spLocks noGrp="1"/>
          </p:cNvSpPr>
          <p:nvPr>
            <p:ph type="sldNum" sz="quarter" idx="12"/>
          </p:nvPr>
        </p:nvSpPr>
        <p:spPr/>
        <p:txBody>
          <a:bodyPr/>
          <a:lstStyle/>
          <a:p>
            <a:fld id="{99AA521B-A282-4913-8321-050F21DB6AD4}" type="slidenum">
              <a:rPr lang="zh-TW" altLang="en-US" smtClean="0"/>
              <a:pPr/>
              <a:t>39</a:t>
            </a:fld>
            <a:endParaRPr lang="zh-TW" altLang="en-US"/>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線性迴歸的簡介</a:t>
            </a:r>
            <a:r>
              <a:rPr lang="en-US" altLang="zh-TW" dirty="0" smtClean="0"/>
              <a:t>(</a:t>
            </a:r>
            <a:r>
              <a:rPr lang="zh-TW" altLang="en-US" dirty="0" smtClean="0"/>
              <a:t>續</a:t>
            </a:r>
            <a:r>
              <a:rPr lang="en-US" altLang="zh-TW" dirty="0" smtClean="0"/>
              <a:t>)</a:t>
            </a:r>
            <a:endParaRPr lang="zh-TW" altLang="en-US" dirty="0"/>
          </a:p>
        </p:txBody>
      </p:sp>
      <p:sp>
        <p:nvSpPr>
          <p:cNvPr id="5" name="內容版面配置區 4"/>
          <p:cNvSpPr>
            <a:spLocks noGrp="1"/>
          </p:cNvSpPr>
          <p:nvPr>
            <p:ph idx="1"/>
          </p:nvPr>
        </p:nvSpPr>
        <p:spPr/>
        <p:txBody>
          <a:bodyPr/>
          <a:lstStyle/>
          <a:p>
            <a:r>
              <a:rPr lang="zh-TW" altLang="en-US" b="1" dirty="0" smtClean="0"/>
              <a:t>迴歸分析</a:t>
            </a:r>
            <a:r>
              <a:rPr lang="en-US" altLang="zh-TW" b="1" dirty="0" smtClean="0"/>
              <a:t>(regression analysis) </a:t>
            </a:r>
            <a:r>
              <a:rPr lang="zh-TW" altLang="en-US" dirty="0" smtClean="0"/>
              <a:t>的概念討論求得 </a:t>
            </a:r>
            <a:r>
              <a:rPr lang="en-US" altLang="zh-TW" i="1" dirty="0" smtClean="0"/>
              <a:t>Y </a:t>
            </a:r>
            <a:r>
              <a:rPr lang="zh-TW" altLang="en-US" dirty="0" smtClean="0"/>
              <a:t>和</a:t>
            </a:r>
            <a:r>
              <a:rPr lang="zh-TW" altLang="en-US" i="1" dirty="0" smtClean="0"/>
              <a:t> </a:t>
            </a:r>
            <a:r>
              <a:rPr lang="en-US" altLang="zh-TW" i="1" dirty="0" smtClean="0"/>
              <a:t>x </a:t>
            </a:r>
            <a:r>
              <a:rPr lang="zh-TW" altLang="en-US" dirty="0" smtClean="0"/>
              <a:t>之間最佳的關係、使該關係的強度量化，以及運用方法由迴歸自變數 </a:t>
            </a:r>
            <a:r>
              <a:rPr lang="en-US" altLang="zh-TW" i="1" dirty="0" smtClean="0"/>
              <a:t>x </a:t>
            </a:r>
            <a:r>
              <a:rPr lang="zh-TW" altLang="en-US" dirty="0" smtClean="0"/>
              <a:t>所給的值去預測出反應的值。</a:t>
            </a:r>
            <a:endParaRPr lang="en-US" altLang="zh-TW" dirty="0" smtClean="0"/>
          </a:p>
          <a:p>
            <a:r>
              <a:rPr lang="zh-TW" altLang="en-US" dirty="0" smtClean="0"/>
              <a:t>多元迴歸的結構或許可寫成</a:t>
            </a:r>
            <a:r>
              <a:rPr lang="en-US" altLang="zh-TW" dirty="0" smtClean="0"/>
              <a:t/>
            </a:r>
            <a:br>
              <a:rPr lang="en-US" altLang="zh-TW" dirty="0" smtClean="0"/>
            </a:br>
            <a:r>
              <a:rPr lang="en-US" altLang="zh-TW" dirty="0" smtClean="0"/>
              <a:t/>
            </a:r>
            <a:br>
              <a:rPr lang="en-US" altLang="zh-TW" dirty="0" smtClean="0"/>
            </a:br>
            <a:r>
              <a:rPr lang="en-US" altLang="zh-TW" dirty="0" smtClean="0"/>
              <a:t/>
            </a:r>
            <a:br>
              <a:rPr lang="en-US" altLang="zh-TW" dirty="0" smtClean="0"/>
            </a:br>
            <a:r>
              <a:rPr lang="zh-TW" altLang="en-US" dirty="0" smtClean="0"/>
              <a:t>其中</a:t>
            </a:r>
            <a:r>
              <a:rPr lang="en-US" altLang="zh-TW" i="1" dirty="0" smtClean="0"/>
              <a:t>Y </a:t>
            </a:r>
            <a:r>
              <a:rPr lang="zh-TW" altLang="en-US" dirty="0" smtClean="0"/>
              <a:t>為價格，</a:t>
            </a:r>
            <a:r>
              <a:rPr lang="en-US" altLang="zh-TW" i="1" dirty="0" smtClean="0"/>
              <a:t>x</a:t>
            </a:r>
            <a:r>
              <a:rPr lang="en-US" altLang="zh-TW" baseline="-25000" dirty="0" smtClean="0"/>
              <a:t>1</a:t>
            </a:r>
            <a:r>
              <a:rPr lang="zh-TW" altLang="en-US" dirty="0" smtClean="0"/>
              <a:t> 為平方英尺，而 </a:t>
            </a:r>
            <a:r>
              <a:rPr lang="en-US" altLang="zh-TW" i="1" dirty="0" smtClean="0"/>
              <a:t>x</a:t>
            </a:r>
            <a:r>
              <a:rPr lang="en-US" altLang="zh-TW" baseline="-25000" dirty="0" smtClean="0"/>
              <a:t>2</a:t>
            </a:r>
            <a:r>
              <a:rPr lang="zh-TW" altLang="en-US" dirty="0" smtClean="0"/>
              <a:t> 為以年計的屋齡。所得的分析稱為</a:t>
            </a:r>
            <a:r>
              <a:rPr lang="zh-TW" altLang="en-US" b="1" dirty="0" smtClean="0"/>
              <a:t>多元迴歸 </a:t>
            </a:r>
            <a:r>
              <a:rPr lang="en-US" altLang="zh-TW" b="1" dirty="0" smtClean="0"/>
              <a:t>(multiple regression)</a:t>
            </a:r>
            <a:r>
              <a:rPr lang="zh-TW" altLang="en-US" b="1" dirty="0" smtClean="0"/>
              <a:t>，</a:t>
            </a:r>
            <a:r>
              <a:rPr lang="zh-TW" altLang="en-US" dirty="0" smtClean="0"/>
              <a:t>而單一迴歸自變數情況的分析稱為</a:t>
            </a:r>
            <a:r>
              <a:rPr lang="zh-TW" altLang="en-US" b="1" dirty="0" smtClean="0"/>
              <a:t>簡單迴歸 </a:t>
            </a:r>
            <a:r>
              <a:rPr lang="en-US" altLang="zh-TW" b="1" dirty="0" smtClean="0"/>
              <a:t>(simple regression)</a:t>
            </a:r>
            <a:r>
              <a:rPr lang="zh-TW" altLang="en-US" b="1" dirty="0" smtClean="0"/>
              <a:t>。</a:t>
            </a:r>
            <a:endParaRPr lang="zh-TW" altLang="en-US" dirty="0"/>
          </a:p>
        </p:txBody>
      </p:sp>
      <p:graphicFrame>
        <p:nvGraphicFramePr>
          <p:cNvPr id="6" name="物件 5"/>
          <p:cNvGraphicFramePr>
            <a:graphicFrameLocks noChangeAspect="1"/>
          </p:cNvGraphicFramePr>
          <p:nvPr/>
        </p:nvGraphicFramePr>
        <p:xfrm>
          <a:off x="3352800" y="3912096"/>
          <a:ext cx="2438400" cy="381000"/>
        </p:xfrm>
        <a:graphic>
          <a:graphicData uri="http://schemas.openxmlformats.org/presentationml/2006/ole">
            <p:oleObj spid="_x0000_s2051" name="方程式" r:id="rId3" imgW="2438280" imgH="380880" progId="Equation.3">
              <p:embed/>
            </p:oleObj>
          </a:graphicData>
        </a:graphic>
      </p:graphicFrame>
      <p:sp>
        <p:nvSpPr>
          <p:cNvPr id="7" name="日期版面配置區 6"/>
          <p:cNvSpPr>
            <a:spLocks noGrp="1"/>
          </p:cNvSpPr>
          <p:nvPr>
            <p:ph type="dt" sz="half" idx="10"/>
          </p:nvPr>
        </p:nvSpPr>
        <p:spPr/>
        <p:txBody>
          <a:bodyPr/>
          <a:lstStyle/>
          <a:p>
            <a:r>
              <a:rPr lang="en-US" altLang="zh-TW" smtClean="0"/>
              <a:t>Copyright © </a:t>
            </a:r>
            <a:r>
              <a:rPr lang="zh-TW" altLang="en-US" smtClean="0"/>
              <a:t>滄海書局</a:t>
            </a:r>
            <a:endParaRPr lang="zh-TW" altLang="en-US"/>
          </a:p>
        </p:txBody>
      </p:sp>
      <p:sp>
        <p:nvSpPr>
          <p:cNvPr id="8" name="投影片編號版面配置區 7"/>
          <p:cNvSpPr>
            <a:spLocks noGrp="1"/>
          </p:cNvSpPr>
          <p:nvPr>
            <p:ph type="sldNum" sz="quarter" idx="12"/>
          </p:nvPr>
        </p:nvSpPr>
        <p:spPr/>
        <p:txBody>
          <a:bodyPr/>
          <a:lstStyle/>
          <a:p>
            <a:fld id="{99AA521B-A282-4913-8321-050F21DB6AD4}" type="slidenum">
              <a:rPr lang="zh-TW" altLang="en-US" smtClean="0"/>
              <a:pPr/>
              <a:t>4</a:t>
            </a:fld>
            <a:endParaRPr lang="zh-TW" altLang="en-US"/>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預測</a:t>
            </a:r>
            <a:r>
              <a:rPr lang="en-US" altLang="zh-TW" dirty="0" smtClean="0"/>
              <a:t>(</a:t>
            </a:r>
            <a:r>
              <a:rPr lang="zh-TW" altLang="en-US" dirty="0" smtClean="0"/>
              <a:t>續</a:t>
            </a:r>
            <a:r>
              <a:rPr lang="en-US" altLang="zh-TW" dirty="0" smtClean="0"/>
              <a:t>)</a:t>
            </a:r>
            <a:endParaRPr lang="zh-TW" altLang="en-US" dirty="0"/>
          </a:p>
        </p:txBody>
      </p:sp>
      <p:pic>
        <p:nvPicPr>
          <p:cNvPr id="34818" name="Picture 2"/>
          <p:cNvPicPr>
            <a:picLocks noGrp="1" noChangeAspect="1" noChangeArrowheads="1"/>
          </p:cNvPicPr>
          <p:nvPr>
            <p:ph idx="1"/>
          </p:nvPr>
        </p:nvPicPr>
        <p:blipFill>
          <a:blip r:embed="rId2" cstate="print"/>
          <a:srcRect/>
          <a:stretch>
            <a:fillRect/>
          </a:stretch>
        </p:blipFill>
        <p:spPr bwMode="auto">
          <a:xfrm>
            <a:off x="539552" y="1412776"/>
            <a:ext cx="7992000" cy="2513736"/>
          </a:xfrm>
          <a:prstGeom prst="rect">
            <a:avLst/>
          </a:prstGeom>
          <a:noFill/>
          <a:ln w="9525">
            <a:noFill/>
            <a:miter lim="800000"/>
            <a:headEnd/>
            <a:tailEnd/>
          </a:ln>
        </p:spPr>
      </p:pic>
      <p:sp>
        <p:nvSpPr>
          <p:cNvPr id="4" name="日期版面配置區 3"/>
          <p:cNvSpPr>
            <a:spLocks noGrp="1"/>
          </p:cNvSpPr>
          <p:nvPr>
            <p:ph type="dt" sz="half" idx="10"/>
          </p:nvPr>
        </p:nvSpPr>
        <p:spPr/>
        <p:txBody>
          <a:bodyPr/>
          <a:lstStyle/>
          <a:p>
            <a:r>
              <a:rPr lang="en-US" altLang="zh-TW" smtClean="0"/>
              <a:t>Copyright © </a:t>
            </a:r>
            <a:r>
              <a:rPr lang="zh-TW" altLang="en-US" smtClean="0"/>
              <a:t>滄海書局</a:t>
            </a:r>
            <a:endParaRPr lang="zh-TW" altLang="en-US"/>
          </a:p>
        </p:txBody>
      </p:sp>
      <p:sp>
        <p:nvSpPr>
          <p:cNvPr id="5" name="投影片編號版面配置區 4"/>
          <p:cNvSpPr>
            <a:spLocks noGrp="1"/>
          </p:cNvSpPr>
          <p:nvPr>
            <p:ph type="sldNum" sz="quarter" idx="12"/>
          </p:nvPr>
        </p:nvSpPr>
        <p:spPr/>
        <p:txBody>
          <a:bodyPr/>
          <a:lstStyle/>
          <a:p>
            <a:fld id="{99AA521B-A282-4913-8321-050F21DB6AD4}" type="slidenum">
              <a:rPr lang="zh-TW" altLang="en-US" smtClean="0"/>
              <a:pPr/>
              <a:t>40</a:t>
            </a:fld>
            <a:endParaRPr lang="zh-TW" altLang="en-US"/>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範例</a:t>
            </a:r>
            <a:r>
              <a:rPr lang="en-US" altLang="zh-TW" dirty="0" smtClean="0"/>
              <a:t>7.5</a:t>
            </a:r>
            <a:endParaRPr lang="zh-TW" altLang="en-US" dirty="0"/>
          </a:p>
        </p:txBody>
      </p:sp>
      <p:pic>
        <p:nvPicPr>
          <p:cNvPr id="35842" name="Picture 2"/>
          <p:cNvPicPr>
            <a:picLocks noGrp="1" noChangeAspect="1" noChangeArrowheads="1"/>
          </p:cNvPicPr>
          <p:nvPr>
            <p:ph idx="1"/>
          </p:nvPr>
        </p:nvPicPr>
        <p:blipFill>
          <a:blip r:embed="rId2" cstate="print"/>
          <a:srcRect b="83094"/>
          <a:stretch>
            <a:fillRect/>
          </a:stretch>
        </p:blipFill>
        <p:spPr bwMode="auto">
          <a:xfrm>
            <a:off x="414427" y="1268413"/>
            <a:ext cx="8315146" cy="864443"/>
          </a:xfrm>
          <a:prstGeom prst="rect">
            <a:avLst/>
          </a:prstGeom>
          <a:noFill/>
          <a:ln w="9525">
            <a:noFill/>
            <a:miter lim="800000"/>
            <a:headEnd/>
            <a:tailEnd/>
          </a:ln>
        </p:spPr>
      </p:pic>
      <p:pic>
        <p:nvPicPr>
          <p:cNvPr id="5" name="Picture 2"/>
          <p:cNvPicPr>
            <a:picLocks noChangeAspect="1" noChangeArrowheads="1"/>
          </p:cNvPicPr>
          <p:nvPr/>
        </p:nvPicPr>
        <p:blipFill>
          <a:blip r:embed="rId2" cstate="print"/>
          <a:srcRect t="19715"/>
          <a:stretch>
            <a:fillRect/>
          </a:stretch>
        </p:blipFill>
        <p:spPr bwMode="auto">
          <a:xfrm>
            <a:off x="433318" y="2348880"/>
            <a:ext cx="8315146" cy="4105225"/>
          </a:xfrm>
          <a:prstGeom prst="rect">
            <a:avLst/>
          </a:prstGeom>
          <a:noFill/>
          <a:ln w="9525">
            <a:noFill/>
            <a:miter lim="800000"/>
            <a:headEnd/>
            <a:tailEnd/>
          </a:ln>
          <a:effectLst/>
        </p:spPr>
      </p:pic>
      <p:sp>
        <p:nvSpPr>
          <p:cNvPr id="6" name="日期版面配置區 5"/>
          <p:cNvSpPr>
            <a:spLocks noGrp="1"/>
          </p:cNvSpPr>
          <p:nvPr>
            <p:ph type="dt" sz="half" idx="10"/>
          </p:nvPr>
        </p:nvSpPr>
        <p:spPr/>
        <p:txBody>
          <a:bodyPr/>
          <a:lstStyle/>
          <a:p>
            <a:r>
              <a:rPr lang="en-US" altLang="zh-TW" smtClean="0"/>
              <a:t>Copyright © </a:t>
            </a:r>
            <a:r>
              <a:rPr lang="zh-TW" altLang="en-US" smtClean="0"/>
              <a:t>滄海書局</a:t>
            </a:r>
            <a:endParaRPr lang="zh-TW" altLang="en-US"/>
          </a:p>
        </p:txBody>
      </p:sp>
      <p:sp>
        <p:nvSpPr>
          <p:cNvPr id="7" name="投影片編號版面配置區 6"/>
          <p:cNvSpPr>
            <a:spLocks noGrp="1"/>
          </p:cNvSpPr>
          <p:nvPr>
            <p:ph type="sldNum" sz="quarter" idx="12"/>
          </p:nvPr>
        </p:nvSpPr>
        <p:spPr/>
        <p:txBody>
          <a:bodyPr/>
          <a:lstStyle/>
          <a:p>
            <a:fld id="{99AA521B-A282-4913-8321-050F21DB6AD4}" type="slidenum">
              <a:rPr lang="zh-TW" altLang="en-US" smtClean="0"/>
              <a:pPr/>
              <a:t>41</a:t>
            </a:fld>
            <a:endParaRPr lang="zh-TW"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預測</a:t>
            </a:r>
            <a:r>
              <a:rPr lang="en-US" altLang="zh-TW" dirty="0" smtClean="0"/>
              <a:t>(</a:t>
            </a:r>
            <a:r>
              <a:rPr lang="zh-TW" altLang="en-US" dirty="0" smtClean="0"/>
              <a:t>續</a:t>
            </a:r>
            <a:r>
              <a:rPr lang="en-US" altLang="zh-TW" dirty="0" smtClean="0"/>
              <a:t>)</a:t>
            </a:r>
            <a:endParaRPr lang="zh-TW" altLang="en-US" dirty="0"/>
          </a:p>
        </p:txBody>
      </p:sp>
      <p:pic>
        <p:nvPicPr>
          <p:cNvPr id="36866" name="Picture 2"/>
          <p:cNvPicPr>
            <a:picLocks noGrp="1" noChangeAspect="1" noChangeArrowheads="1"/>
          </p:cNvPicPr>
          <p:nvPr>
            <p:ph idx="1"/>
          </p:nvPr>
        </p:nvPicPr>
        <p:blipFill>
          <a:blip r:embed="rId2" cstate="print"/>
          <a:srcRect/>
          <a:stretch>
            <a:fillRect/>
          </a:stretch>
        </p:blipFill>
        <p:spPr bwMode="auto">
          <a:xfrm>
            <a:off x="1115938" y="1988326"/>
            <a:ext cx="6984454" cy="3960954"/>
          </a:xfrm>
          <a:prstGeom prst="rect">
            <a:avLst/>
          </a:prstGeom>
          <a:noFill/>
          <a:ln w="9525">
            <a:noFill/>
            <a:miter lim="800000"/>
            <a:headEnd/>
            <a:tailEnd/>
          </a:ln>
        </p:spPr>
      </p:pic>
      <p:sp>
        <p:nvSpPr>
          <p:cNvPr id="4" name="日期版面配置區 3"/>
          <p:cNvSpPr>
            <a:spLocks noGrp="1"/>
          </p:cNvSpPr>
          <p:nvPr>
            <p:ph type="dt" sz="half" idx="10"/>
          </p:nvPr>
        </p:nvSpPr>
        <p:spPr/>
        <p:txBody>
          <a:bodyPr/>
          <a:lstStyle/>
          <a:p>
            <a:r>
              <a:rPr lang="en-US" altLang="zh-TW" smtClean="0"/>
              <a:t>Copyright © </a:t>
            </a:r>
            <a:r>
              <a:rPr lang="zh-TW" altLang="en-US" smtClean="0"/>
              <a:t>滄海書局</a:t>
            </a:r>
            <a:endParaRPr lang="zh-TW" altLang="en-US"/>
          </a:p>
        </p:txBody>
      </p:sp>
      <p:sp>
        <p:nvSpPr>
          <p:cNvPr id="5" name="投影片編號版面配置區 4"/>
          <p:cNvSpPr>
            <a:spLocks noGrp="1"/>
          </p:cNvSpPr>
          <p:nvPr>
            <p:ph type="sldNum" sz="quarter" idx="12"/>
          </p:nvPr>
        </p:nvSpPr>
        <p:spPr/>
        <p:txBody>
          <a:bodyPr/>
          <a:lstStyle/>
          <a:p>
            <a:fld id="{99AA521B-A282-4913-8321-050F21DB6AD4}" type="slidenum">
              <a:rPr lang="zh-TW" altLang="en-US" smtClean="0"/>
              <a:pPr/>
              <a:t>42</a:t>
            </a:fld>
            <a:endParaRPr lang="zh-TW" altLang="en-US"/>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預測區間</a:t>
            </a:r>
            <a:endParaRPr lang="zh-TW" altLang="en-US" dirty="0"/>
          </a:p>
        </p:txBody>
      </p:sp>
      <p:sp>
        <p:nvSpPr>
          <p:cNvPr id="3" name="內容版面配置區 2"/>
          <p:cNvSpPr>
            <a:spLocks noGrp="1"/>
          </p:cNvSpPr>
          <p:nvPr>
            <p:ph idx="1"/>
          </p:nvPr>
        </p:nvSpPr>
        <p:spPr>
          <a:xfrm>
            <a:off x="323528" y="1196752"/>
            <a:ext cx="8496944" cy="5112568"/>
          </a:xfrm>
        </p:spPr>
        <p:txBody>
          <a:bodyPr/>
          <a:lstStyle/>
          <a:p>
            <a:r>
              <a:rPr lang="zh-TW" altLang="en-US" dirty="0" smtClean="0"/>
              <a:t>要</a:t>
            </a:r>
            <a:r>
              <a:rPr lang="zh-TW" altLang="en-US" dirty="0" smtClean="0"/>
              <a:t>對變數 的任一個單一值 得到一個</a:t>
            </a:r>
            <a:r>
              <a:rPr lang="zh-TW" altLang="en-US" b="1" dirty="0" smtClean="0"/>
              <a:t>預測區間 </a:t>
            </a:r>
            <a:r>
              <a:rPr lang="en-US" altLang="zh-TW" b="1" dirty="0" smtClean="0"/>
              <a:t>(prediction interval)</a:t>
            </a:r>
            <a:r>
              <a:rPr lang="zh-TW" altLang="en-US" dirty="0" smtClean="0"/>
              <a:t>，必須估測縱座標 和對應的真實縱座標 之間差量的變異數，其中 是從經計算的迴歸線以重複取樣 的方式所得的。我們可將差值 想成隨機變數 的一個值，其中隨機變數的取樣分布可被證明出有平均值</a:t>
            </a:r>
            <a:r>
              <a:rPr lang="en-US" altLang="zh-TW" dirty="0" smtClean="0"/>
              <a:t/>
            </a:r>
            <a:br>
              <a:rPr lang="en-US" altLang="zh-TW" dirty="0" smtClean="0"/>
            </a:br>
            <a:r>
              <a:rPr lang="en-US" altLang="zh-TW" dirty="0" smtClean="0"/>
              <a:t/>
            </a:r>
            <a:br>
              <a:rPr lang="en-US" altLang="zh-TW" dirty="0" smtClean="0"/>
            </a:br>
            <a:r>
              <a:rPr lang="en-US" altLang="zh-TW" dirty="0" smtClean="0"/>
              <a:t/>
            </a:r>
            <a:br>
              <a:rPr lang="en-US" altLang="zh-TW" dirty="0" smtClean="0"/>
            </a:br>
            <a:r>
              <a:rPr lang="zh-TW" altLang="en-US" dirty="0" smtClean="0"/>
              <a:t>和變異數</a:t>
            </a:r>
            <a:endParaRPr lang="zh-TW" altLang="en-US" dirty="0"/>
          </a:p>
        </p:txBody>
      </p:sp>
      <p:graphicFrame>
        <p:nvGraphicFramePr>
          <p:cNvPr id="37890" name="Object 2"/>
          <p:cNvGraphicFramePr>
            <a:graphicFrameLocks noChangeAspect="1"/>
          </p:cNvGraphicFramePr>
          <p:nvPr/>
        </p:nvGraphicFramePr>
        <p:xfrm>
          <a:off x="1259632" y="4149080"/>
          <a:ext cx="6604000" cy="482600"/>
        </p:xfrm>
        <a:graphic>
          <a:graphicData uri="http://schemas.openxmlformats.org/presentationml/2006/ole">
            <p:oleObj spid="_x0000_s37890" name="方程式" r:id="rId3" imgW="6603840" imgH="482400" progId="Equation.3">
              <p:embed/>
            </p:oleObj>
          </a:graphicData>
        </a:graphic>
      </p:graphicFrame>
      <p:graphicFrame>
        <p:nvGraphicFramePr>
          <p:cNvPr id="37891" name="Object 3"/>
          <p:cNvGraphicFramePr>
            <a:graphicFrameLocks noChangeAspect="1"/>
          </p:cNvGraphicFramePr>
          <p:nvPr/>
        </p:nvGraphicFramePr>
        <p:xfrm>
          <a:off x="1115616" y="5445224"/>
          <a:ext cx="6654800" cy="863600"/>
        </p:xfrm>
        <a:graphic>
          <a:graphicData uri="http://schemas.openxmlformats.org/presentationml/2006/ole">
            <p:oleObj spid="_x0000_s37891" name="方程式" r:id="rId4" imgW="6654600" imgH="863280" progId="Equation.3">
              <p:embed/>
            </p:oleObj>
          </a:graphicData>
        </a:graphic>
      </p:graphicFrame>
      <p:sp>
        <p:nvSpPr>
          <p:cNvPr id="6" name="日期版面配置區 5"/>
          <p:cNvSpPr>
            <a:spLocks noGrp="1"/>
          </p:cNvSpPr>
          <p:nvPr>
            <p:ph type="dt" sz="half" idx="10"/>
          </p:nvPr>
        </p:nvSpPr>
        <p:spPr/>
        <p:txBody>
          <a:bodyPr/>
          <a:lstStyle/>
          <a:p>
            <a:r>
              <a:rPr lang="en-US" altLang="zh-TW" smtClean="0"/>
              <a:t>Copyright © </a:t>
            </a:r>
            <a:r>
              <a:rPr lang="zh-TW" altLang="en-US" smtClean="0"/>
              <a:t>滄海書局</a:t>
            </a:r>
            <a:endParaRPr lang="zh-TW" altLang="en-US"/>
          </a:p>
        </p:txBody>
      </p:sp>
      <p:sp>
        <p:nvSpPr>
          <p:cNvPr id="7" name="投影片編號版面配置區 6"/>
          <p:cNvSpPr>
            <a:spLocks noGrp="1"/>
          </p:cNvSpPr>
          <p:nvPr>
            <p:ph type="sldNum" sz="quarter" idx="12"/>
          </p:nvPr>
        </p:nvSpPr>
        <p:spPr/>
        <p:txBody>
          <a:bodyPr/>
          <a:lstStyle/>
          <a:p>
            <a:fld id="{99AA521B-A282-4913-8321-050F21DB6AD4}" type="slidenum">
              <a:rPr lang="zh-TW" altLang="en-US" smtClean="0"/>
              <a:pPr/>
              <a:t>43</a:t>
            </a:fld>
            <a:endParaRPr lang="zh-TW" altLang="en-US"/>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預測區間</a:t>
            </a:r>
            <a:r>
              <a:rPr lang="en-US" altLang="zh-TW" dirty="0" smtClean="0"/>
              <a:t>(</a:t>
            </a:r>
            <a:r>
              <a:rPr lang="zh-TW" altLang="en-US" dirty="0" smtClean="0"/>
              <a:t>續</a:t>
            </a:r>
            <a:r>
              <a:rPr lang="en-US" altLang="zh-TW" dirty="0" smtClean="0"/>
              <a:t>)</a:t>
            </a:r>
            <a:endParaRPr lang="zh-TW" altLang="en-US" dirty="0"/>
          </a:p>
        </p:txBody>
      </p:sp>
      <p:sp>
        <p:nvSpPr>
          <p:cNvPr id="3" name="內容版面配置區 2"/>
          <p:cNvSpPr>
            <a:spLocks noGrp="1"/>
          </p:cNvSpPr>
          <p:nvPr>
            <p:ph idx="1"/>
          </p:nvPr>
        </p:nvSpPr>
        <p:spPr/>
        <p:txBody>
          <a:bodyPr/>
          <a:lstStyle/>
          <a:p>
            <a:r>
              <a:rPr lang="zh-TW" altLang="en-US" dirty="0" smtClean="0"/>
              <a:t>因此，單一預測值 </a:t>
            </a:r>
            <a:r>
              <a:rPr lang="en-US" altLang="zh-TW" i="1" dirty="0" smtClean="0"/>
              <a:t>y</a:t>
            </a:r>
            <a:r>
              <a:rPr lang="en-US" altLang="zh-TW" baseline="-25000" dirty="0" smtClean="0"/>
              <a:t>0</a:t>
            </a:r>
            <a:r>
              <a:rPr lang="zh-TW" altLang="en-US" dirty="0" smtClean="0"/>
              <a:t> 的                 預測區間可從統計量</a:t>
            </a:r>
            <a:r>
              <a:rPr lang="en-US" altLang="zh-TW" dirty="0" smtClean="0"/>
              <a:t/>
            </a:r>
            <a:br>
              <a:rPr lang="en-US" altLang="zh-TW" dirty="0" smtClean="0"/>
            </a:br>
            <a:r>
              <a:rPr lang="en-US" altLang="zh-TW" dirty="0" smtClean="0"/>
              <a:t/>
            </a:r>
            <a:br>
              <a:rPr lang="en-US" altLang="zh-TW" dirty="0" smtClean="0"/>
            </a:br>
            <a:r>
              <a:rPr lang="en-US" altLang="zh-TW" dirty="0" smtClean="0"/>
              <a:t/>
            </a:r>
            <a:br>
              <a:rPr lang="en-US" altLang="zh-TW" dirty="0" smtClean="0"/>
            </a:br>
            <a:r>
              <a:rPr lang="zh-TW" altLang="en-US" dirty="0" smtClean="0"/>
              <a:t>建構出。上式有自由度        的 </a:t>
            </a:r>
            <a:r>
              <a:rPr lang="en-US" altLang="zh-TW" i="1" dirty="0" smtClean="0"/>
              <a:t>t </a:t>
            </a:r>
            <a:r>
              <a:rPr lang="zh-TW" altLang="en-US" dirty="0" smtClean="0"/>
              <a:t>分布。</a:t>
            </a:r>
            <a:endParaRPr lang="zh-TW" altLang="en-US" dirty="0"/>
          </a:p>
        </p:txBody>
      </p:sp>
      <p:graphicFrame>
        <p:nvGraphicFramePr>
          <p:cNvPr id="5" name="物件 4"/>
          <p:cNvGraphicFramePr>
            <a:graphicFrameLocks noChangeAspect="1"/>
          </p:cNvGraphicFramePr>
          <p:nvPr/>
        </p:nvGraphicFramePr>
        <p:xfrm>
          <a:off x="4729584" y="1449388"/>
          <a:ext cx="1498600" cy="342900"/>
        </p:xfrm>
        <a:graphic>
          <a:graphicData uri="http://schemas.openxmlformats.org/presentationml/2006/ole">
            <p:oleObj spid="_x0000_s38915" name="方程式" r:id="rId3" imgW="1498320" imgH="342720" progId="Equation.3">
              <p:embed/>
            </p:oleObj>
          </a:graphicData>
        </a:graphic>
      </p:graphicFrame>
      <p:graphicFrame>
        <p:nvGraphicFramePr>
          <p:cNvPr id="6" name="物件 5"/>
          <p:cNvGraphicFramePr>
            <a:graphicFrameLocks noChangeAspect="1"/>
          </p:cNvGraphicFramePr>
          <p:nvPr/>
        </p:nvGraphicFramePr>
        <p:xfrm>
          <a:off x="2806700" y="2060848"/>
          <a:ext cx="3530600" cy="876300"/>
        </p:xfrm>
        <a:graphic>
          <a:graphicData uri="http://schemas.openxmlformats.org/presentationml/2006/ole">
            <p:oleObj spid="_x0000_s38916" name="方程式" r:id="rId4" imgW="3530520" imgH="876240" progId="Equation.3">
              <p:embed/>
            </p:oleObj>
          </a:graphicData>
        </a:graphic>
      </p:graphicFrame>
      <p:graphicFrame>
        <p:nvGraphicFramePr>
          <p:cNvPr id="38917" name="Object 5"/>
          <p:cNvGraphicFramePr>
            <a:graphicFrameLocks noChangeAspect="1"/>
          </p:cNvGraphicFramePr>
          <p:nvPr/>
        </p:nvGraphicFramePr>
        <p:xfrm>
          <a:off x="4641850" y="3255963"/>
          <a:ext cx="609600" cy="279400"/>
        </p:xfrm>
        <a:graphic>
          <a:graphicData uri="http://schemas.openxmlformats.org/presentationml/2006/ole">
            <p:oleObj spid="_x0000_s38917" name="方程式" r:id="rId5" imgW="609480" imgH="279360" progId="Equation.3">
              <p:embed/>
            </p:oleObj>
          </a:graphicData>
        </a:graphic>
      </p:graphicFrame>
      <p:pic>
        <p:nvPicPr>
          <p:cNvPr id="8" name="Picture 2"/>
          <p:cNvPicPr>
            <a:picLocks noChangeAspect="1" noChangeArrowheads="1"/>
          </p:cNvPicPr>
          <p:nvPr/>
        </p:nvPicPr>
        <p:blipFill>
          <a:blip r:embed="rId6" cstate="print"/>
          <a:srcRect/>
          <a:stretch>
            <a:fillRect/>
          </a:stretch>
        </p:blipFill>
        <p:spPr bwMode="auto">
          <a:xfrm>
            <a:off x="539552" y="3933056"/>
            <a:ext cx="7992000" cy="2448792"/>
          </a:xfrm>
          <a:prstGeom prst="rect">
            <a:avLst/>
          </a:prstGeom>
          <a:noFill/>
          <a:ln w="9525">
            <a:noFill/>
            <a:miter lim="800000"/>
            <a:headEnd/>
            <a:tailEnd/>
          </a:ln>
          <a:effectLst/>
        </p:spPr>
      </p:pic>
      <p:sp>
        <p:nvSpPr>
          <p:cNvPr id="9" name="日期版面配置區 8"/>
          <p:cNvSpPr>
            <a:spLocks noGrp="1"/>
          </p:cNvSpPr>
          <p:nvPr>
            <p:ph type="dt" sz="half" idx="10"/>
          </p:nvPr>
        </p:nvSpPr>
        <p:spPr/>
        <p:txBody>
          <a:bodyPr/>
          <a:lstStyle/>
          <a:p>
            <a:r>
              <a:rPr lang="en-US" altLang="zh-TW" smtClean="0"/>
              <a:t>Copyright © </a:t>
            </a:r>
            <a:r>
              <a:rPr lang="zh-TW" altLang="en-US" smtClean="0"/>
              <a:t>滄海書局</a:t>
            </a:r>
            <a:endParaRPr lang="zh-TW" altLang="en-US"/>
          </a:p>
        </p:txBody>
      </p:sp>
      <p:sp>
        <p:nvSpPr>
          <p:cNvPr id="10" name="投影片編號版面配置區 9"/>
          <p:cNvSpPr>
            <a:spLocks noGrp="1"/>
          </p:cNvSpPr>
          <p:nvPr>
            <p:ph type="sldNum" sz="quarter" idx="12"/>
          </p:nvPr>
        </p:nvSpPr>
        <p:spPr/>
        <p:txBody>
          <a:bodyPr/>
          <a:lstStyle/>
          <a:p>
            <a:fld id="{99AA521B-A282-4913-8321-050F21DB6AD4}" type="slidenum">
              <a:rPr lang="zh-TW" altLang="en-US" smtClean="0"/>
              <a:pPr/>
              <a:t>44</a:t>
            </a:fld>
            <a:endParaRPr lang="zh-TW" altLang="en-US"/>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範例</a:t>
            </a:r>
            <a:r>
              <a:rPr lang="en-US" altLang="zh-TW" dirty="0" smtClean="0"/>
              <a:t>7.6</a:t>
            </a:r>
            <a:endParaRPr lang="zh-TW" altLang="en-US" dirty="0"/>
          </a:p>
        </p:txBody>
      </p:sp>
      <p:pic>
        <p:nvPicPr>
          <p:cNvPr id="40962" name="Picture 2"/>
          <p:cNvPicPr>
            <a:picLocks noGrp="1" noChangeAspect="1" noChangeArrowheads="1"/>
          </p:cNvPicPr>
          <p:nvPr>
            <p:ph idx="1"/>
          </p:nvPr>
        </p:nvPicPr>
        <p:blipFill>
          <a:blip r:embed="rId2" cstate="print"/>
          <a:srcRect b="77141"/>
          <a:stretch>
            <a:fillRect/>
          </a:stretch>
        </p:blipFill>
        <p:spPr bwMode="auto">
          <a:xfrm>
            <a:off x="323850" y="1412776"/>
            <a:ext cx="8496300" cy="936104"/>
          </a:xfrm>
          <a:prstGeom prst="rect">
            <a:avLst/>
          </a:prstGeom>
          <a:noFill/>
          <a:ln w="9525">
            <a:noFill/>
            <a:miter lim="800000"/>
            <a:headEnd/>
            <a:tailEnd/>
          </a:ln>
        </p:spPr>
      </p:pic>
      <p:pic>
        <p:nvPicPr>
          <p:cNvPr id="5" name="Picture 2"/>
          <p:cNvPicPr>
            <a:picLocks noChangeAspect="1" noChangeArrowheads="1"/>
          </p:cNvPicPr>
          <p:nvPr/>
        </p:nvPicPr>
        <p:blipFill>
          <a:blip r:embed="rId2" cstate="print"/>
          <a:srcRect t="22859"/>
          <a:stretch>
            <a:fillRect/>
          </a:stretch>
        </p:blipFill>
        <p:spPr bwMode="auto">
          <a:xfrm>
            <a:off x="323528" y="2420888"/>
            <a:ext cx="8496300" cy="3159088"/>
          </a:xfrm>
          <a:prstGeom prst="rect">
            <a:avLst/>
          </a:prstGeom>
          <a:noFill/>
          <a:ln w="9525">
            <a:noFill/>
            <a:miter lim="800000"/>
            <a:headEnd/>
            <a:tailEnd/>
          </a:ln>
          <a:effectLst/>
        </p:spPr>
      </p:pic>
      <p:sp>
        <p:nvSpPr>
          <p:cNvPr id="6" name="日期版面配置區 5"/>
          <p:cNvSpPr>
            <a:spLocks noGrp="1"/>
          </p:cNvSpPr>
          <p:nvPr>
            <p:ph type="dt" sz="half" idx="10"/>
          </p:nvPr>
        </p:nvSpPr>
        <p:spPr/>
        <p:txBody>
          <a:bodyPr/>
          <a:lstStyle/>
          <a:p>
            <a:r>
              <a:rPr lang="en-US" altLang="zh-TW" smtClean="0"/>
              <a:t>Copyright © </a:t>
            </a:r>
            <a:r>
              <a:rPr lang="zh-TW" altLang="en-US" smtClean="0"/>
              <a:t>滄海書局</a:t>
            </a:r>
            <a:endParaRPr lang="zh-TW" altLang="en-US"/>
          </a:p>
        </p:txBody>
      </p:sp>
      <p:sp>
        <p:nvSpPr>
          <p:cNvPr id="7" name="投影片編號版面配置區 6"/>
          <p:cNvSpPr>
            <a:spLocks noGrp="1"/>
          </p:cNvSpPr>
          <p:nvPr>
            <p:ph type="sldNum" sz="quarter" idx="12"/>
          </p:nvPr>
        </p:nvSpPr>
        <p:spPr/>
        <p:txBody>
          <a:bodyPr/>
          <a:lstStyle/>
          <a:p>
            <a:fld id="{99AA521B-A282-4913-8321-050F21DB6AD4}" type="slidenum">
              <a:rPr lang="zh-TW" altLang="en-US" smtClean="0"/>
              <a:pPr/>
              <a:t>45</a:t>
            </a:fld>
            <a:endParaRPr lang="zh-TW"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預測區間</a:t>
            </a:r>
            <a:r>
              <a:rPr lang="en-US" altLang="zh-TW" dirty="0" smtClean="0"/>
              <a:t>(</a:t>
            </a:r>
            <a:r>
              <a:rPr lang="zh-TW" altLang="en-US" dirty="0" smtClean="0"/>
              <a:t>續</a:t>
            </a:r>
            <a:r>
              <a:rPr lang="en-US" altLang="zh-TW" dirty="0" smtClean="0"/>
              <a:t>)</a:t>
            </a:r>
            <a:endParaRPr lang="zh-TW" altLang="en-US" dirty="0"/>
          </a:p>
        </p:txBody>
      </p:sp>
      <p:pic>
        <p:nvPicPr>
          <p:cNvPr id="39939" name="Picture 3"/>
          <p:cNvPicPr>
            <a:picLocks noGrp="1" noChangeAspect="1" noChangeArrowheads="1"/>
          </p:cNvPicPr>
          <p:nvPr>
            <p:ph idx="1"/>
          </p:nvPr>
        </p:nvPicPr>
        <p:blipFill>
          <a:blip r:embed="rId2" cstate="print"/>
          <a:srcRect/>
          <a:stretch>
            <a:fillRect/>
          </a:stretch>
        </p:blipFill>
        <p:spPr bwMode="auto">
          <a:xfrm>
            <a:off x="903464" y="1591624"/>
            <a:ext cx="7412952" cy="4790126"/>
          </a:xfrm>
          <a:prstGeom prst="rect">
            <a:avLst/>
          </a:prstGeom>
          <a:noFill/>
          <a:ln w="9525">
            <a:noFill/>
            <a:miter lim="800000"/>
            <a:headEnd/>
            <a:tailEnd/>
          </a:ln>
        </p:spPr>
      </p:pic>
      <p:sp>
        <p:nvSpPr>
          <p:cNvPr id="4" name="日期版面配置區 3"/>
          <p:cNvSpPr>
            <a:spLocks noGrp="1"/>
          </p:cNvSpPr>
          <p:nvPr>
            <p:ph type="dt" sz="half" idx="10"/>
          </p:nvPr>
        </p:nvSpPr>
        <p:spPr/>
        <p:txBody>
          <a:bodyPr/>
          <a:lstStyle/>
          <a:p>
            <a:r>
              <a:rPr lang="en-US" altLang="zh-TW" smtClean="0"/>
              <a:t>Copyright © </a:t>
            </a:r>
            <a:r>
              <a:rPr lang="zh-TW" altLang="en-US" smtClean="0"/>
              <a:t>滄海書局</a:t>
            </a:r>
            <a:endParaRPr lang="zh-TW" altLang="en-US"/>
          </a:p>
        </p:txBody>
      </p:sp>
      <p:sp>
        <p:nvSpPr>
          <p:cNvPr id="5" name="投影片編號版面配置區 4"/>
          <p:cNvSpPr>
            <a:spLocks noGrp="1"/>
          </p:cNvSpPr>
          <p:nvPr>
            <p:ph type="sldNum" sz="quarter" idx="12"/>
          </p:nvPr>
        </p:nvSpPr>
        <p:spPr/>
        <p:txBody>
          <a:bodyPr/>
          <a:lstStyle/>
          <a:p>
            <a:fld id="{99AA521B-A282-4913-8321-050F21DB6AD4}" type="slidenum">
              <a:rPr lang="zh-TW" altLang="en-US" smtClean="0"/>
              <a:pPr/>
              <a:t>46</a:t>
            </a:fld>
            <a:endParaRPr lang="zh-TW" altLang="en-US"/>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7.5 </a:t>
            </a:r>
            <a:r>
              <a:rPr lang="zh-TW" altLang="en-US" dirty="0" smtClean="0"/>
              <a:t>變異數分析方法</a:t>
            </a:r>
            <a:endParaRPr lang="zh-TW" altLang="en-US" dirty="0"/>
          </a:p>
        </p:txBody>
      </p:sp>
      <p:sp>
        <p:nvSpPr>
          <p:cNvPr id="3" name="內容版面配置區 2"/>
          <p:cNvSpPr>
            <a:spLocks noGrp="1"/>
          </p:cNvSpPr>
          <p:nvPr>
            <p:ph idx="1"/>
          </p:nvPr>
        </p:nvSpPr>
        <p:spPr/>
        <p:txBody>
          <a:bodyPr/>
          <a:lstStyle/>
          <a:p>
            <a:r>
              <a:rPr lang="zh-TW" altLang="en-US" dirty="0" smtClean="0"/>
              <a:t>分析經估測迴歸線的品質問題常以</a:t>
            </a:r>
            <a:r>
              <a:rPr lang="zh-TW" altLang="en-US" b="1" dirty="0" smtClean="0"/>
              <a:t>變異數分析 </a:t>
            </a:r>
            <a:r>
              <a:rPr lang="en-US" altLang="zh-TW" b="1" dirty="0" smtClean="0"/>
              <a:t>(analysis-of-variance) </a:t>
            </a:r>
            <a:r>
              <a:rPr lang="en-US" altLang="zh-TW" dirty="0" smtClean="0"/>
              <a:t>(ANOVA) </a:t>
            </a:r>
            <a:r>
              <a:rPr lang="zh-TW" altLang="en-US" dirty="0" smtClean="0"/>
              <a:t>方法來處理，其中 </a:t>
            </a:r>
            <a:r>
              <a:rPr lang="en-US" altLang="zh-TW" dirty="0" smtClean="0"/>
              <a:t>ANOVA </a:t>
            </a:r>
            <a:r>
              <a:rPr lang="zh-TW" altLang="en-US" dirty="0" smtClean="0"/>
              <a:t>是一個程序，藉此將獨立變數中的總變動再細分成有意義的分量，然後觀察這些分量，再以有系統的方式處理之。</a:t>
            </a:r>
            <a:endParaRPr lang="en-US" altLang="zh-TW" dirty="0" smtClean="0"/>
          </a:p>
          <a:p>
            <a:r>
              <a:rPr lang="zh-TW" altLang="en-US" dirty="0" smtClean="0"/>
              <a:t>假定我們有以一般形式          表示的 </a:t>
            </a:r>
            <a:r>
              <a:rPr lang="en-US" altLang="zh-TW" i="1" dirty="0" smtClean="0"/>
              <a:t>n </a:t>
            </a:r>
            <a:r>
              <a:rPr lang="zh-TW" altLang="en-US" dirty="0" smtClean="0"/>
              <a:t>個實驗資料點，且要估測迴歸線。</a:t>
            </a:r>
            <a:endParaRPr lang="en-US" altLang="zh-TW" dirty="0" smtClean="0"/>
          </a:p>
          <a:p>
            <a:endParaRPr lang="en-US" altLang="zh-TW" dirty="0" smtClean="0"/>
          </a:p>
          <a:p>
            <a:endParaRPr lang="en-US" altLang="zh-TW" dirty="0" smtClean="0"/>
          </a:p>
          <a:p>
            <a:r>
              <a:rPr lang="en-US" altLang="zh-TW" dirty="0" smtClean="0"/>
              <a:t> </a:t>
            </a:r>
            <a:endParaRPr lang="zh-TW" altLang="en-US" dirty="0"/>
          </a:p>
        </p:txBody>
      </p:sp>
      <p:graphicFrame>
        <p:nvGraphicFramePr>
          <p:cNvPr id="4" name="物件 3"/>
          <p:cNvGraphicFramePr>
            <a:graphicFrameLocks noChangeAspect="1"/>
          </p:cNvGraphicFramePr>
          <p:nvPr/>
        </p:nvGraphicFramePr>
        <p:xfrm>
          <a:off x="4644008" y="3789040"/>
          <a:ext cx="863600" cy="381000"/>
        </p:xfrm>
        <a:graphic>
          <a:graphicData uri="http://schemas.openxmlformats.org/presentationml/2006/ole">
            <p:oleObj spid="_x0000_s58370" name="方程式" r:id="rId3" imgW="863280" imgH="380880" progId="Equation.3">
              <p:embed/>
            </p:oleObj>
          </a:graphicData>
        </a:graphic>
      </p:graphicFrame>
      <p:graphicFrame>
        <p:nvGraphicFramePr>
          <p:cNvPr id="5" name="物件 4"/>
          <p:cNvGraphicFramePr>
            <a:graphicFrameLocks noChangeAspect="1"/>
          </p:cNvGraphicFramePr>
          <p:nvPr/>
        </p:nvGraphicFramePr>
        <p:xfrm>
          <a:off x="3524250" y="4941168"/>
          <a:ext cx="2095500" cy="419100"/>
        </p:xfrm>
        <a:graphic>
          <a:graphicData uri="http://schemas.openxmlformats.org/presentationml/2006/ole">
            <p:oleObj spid="_x0000_s58371" name="方程式" r:id="rId4" imgW="2095200" imgH="419040" progId="Equation.3">
              <p:embed/>
            </p:oleObj>
          </a:graphicData>
        </a:graphic>
      </p:graphicFrame>
      <p:graphicFrame>
        <p:nvGraphicFramePr>
          <p:cNvPr id="6" name="物件 5"/>
          <p:cNvGraphicFramePr>
            <a:graphicFrameLocks noChangeAspect="1"/>
          </p:cNvGraphicFramePr>
          <p:nvPr/>
        </p:nvGraphicFramePr>
        <p:xfrm>
          <a:off x="827584" y="5640536"/>
          <a:ext cx="4914900" cy="812800"/>
        </p:xfrm>
        <a:graphic>
          <a:graphicData uri="http://schemas.openxmlformats.org/presentationml/2006/ole">
            <p:oleObj spid="_x0000_s58372" name="方程式" r:id="rId5" imgW="4914720" imgH="812520" progId="Equation.3">
              <p:embed/>
            </p:oleObj>
          </a:graphicData>
        </a:graphic>
      </p:graphicFrame>
      <p:sp>
        <p:nvSpPr>
          <p:cNvPr id="7" name="日期版面配置區 6"/>
          <p:cNvSpPr>
            <a:spLocks noGrp="1"/>
          </p:cNvSpPr>
          <p:nvPr>
            <p:ph type="dt" sz="half" idx="10"/>
          </p:nvPr>
        </p:nvSpPr>
        <p:spPr/>
        <p:txBody>
          <a:bodyPr/>
          <a:lstStyle/>
          <a:p>
            <a:r>
              <a:rPr lang="en-US" altLang="zh-TW" smtClean="0"/>
              <a:t>Copyright © </a:t>
            </a:r>
            <a:r>
              <a:rPr lang="zh-TW" altLang="en-US" smtClean="0"/>
              <a:t>滄海書局</a:t>
            </a:r>
            <a:endParaRPr lang="zh-TW" altLang="en-US"/>
          </a:p>
        </p:txBody>
      </p:sp>
      <p:sp>
        <p:nvSpPr>
          <p:cNvPr id="8" name="投影片編號版面配置區 7"/>
          <p:cNvSpPr>
            <a:spLocks noGrp="1"/>
          </p:cNvSpPr>
          <p:nvPr>
            <p:ph type="sldNum" sz="quarter" idx="12"/>
          </p:nvPr>
        </p:nvSpPr>
        <p:spPr/>
        <p:txBody>
          <a:bodyPr/>
          <a:lstStyle/>
          <a:p>
            <a:fld id="{99AA521B-A282-4913-8321-050F21DB6AD4}" type="slidenum">
              <a:rPr lang="zh-TW" altLang="en-US" smtClean="0"/>
              <a:pPr/>
              <a:t>47</a:t>
            </a:fld>
            <a:endParaRPr lang="zh-TW" altLang="en-US"/>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變異數分析方法</a:t>
            </a:r>
            <a:r>
              <a:rPr lang="en-US" altLang="zh-TW" dirty="0" smtClean="0"/>
              <a:t>(</a:t>
            </a:r>
            <a:r>
              <a:rPr lang="zh-TW" altLang="en-US" dirty="0" smtClean="0"/>
              <a:t>續</a:t>
            </a:r>
            <a:r>
              <a:rPr lang="en-US" altLang="zh-TW" dirty="0" smtClean="0"/>
              <a:t>)</a:t>
            </a:r>
            <a:endParaRPr lang="zh-TW" altLang="en-US" dirty="0"/>
          </a:p>
        </p:txBody>
      </p:sp>
      <p:sp>
        <p:nvSpPr>
          <p:cNvPr id="3" name="內容版面配置區 2"/>
          <p:cNvSpPr>
            <a:spLocks noGrp="1"/>
          </p:cNvSpPr>
          <p:nvPr>
            <p:ph idx="1"/>
          </p:nvPr>
        </p:nvSpPr>
        <p:spPr/>
        <p:txBody>
          <a:bodyPr/>
          <a:lstStyle/>
          <a:p>
            <a:endParaRPr lang="en-US" altLang="zh-TW" dirty="0" smtClean="0"/>
          </a:p>
          <a:p>
            <a:r>
              <a:rPr lang="zh-TW" altLang="en-US" dirty="0" smtClean="0"/>
              <a:t>右手邊的第一個分量 </a:t>
            </a:r>
            <a:r>
              <a:rPr lang="en-US" altLang="zh-TW" i="1" dirty="0" smtClean="0"/>
              <a:t>SSR </a:t>
            </a:r>
            <a:r>
              <a:rPr lang="zh-TW" altLang="en-US" dirty="0" smtClean="0"/>
              <a:t>稱為</a:t>
            </a:r>
            <a:r>
              <a:rPr lang="zh-TW" altLang="en-US" b="1" dirty="0" smtClean="0"/>
              <a:t>平方的迴歸和</a:t>
            </a:r>
            <a:r>
              <a:rPr lang="en-US" altLang="zh-TW" b="1" dirty="0" smtClean="0"/>
              <a:t>(regression sum of squares)</a:t>
            </a:r>
            <a:r>
              <a:rPr lang="zh-TW" altLang="en-US" dirty="0" smtClean="0"/>
              <a:t>，它反映了</a:t>
            </a:r>
            <a:r>
              <a:rPr lang="zh-TW" altLang="en-US" b="1" dirty="0" smtClean="0"/>
              <a:t>由模型解釋 </a:t>
            </a:r>
            <a:r>
              <a:rPr lang="en-US" altLang="zh-TW" b="1" dirty="0" smtClean="0"/>
              <a:t>(explained by the model</a:t>
            </a:r>
            <a:r>
              <a:rPr lang="en-US" altLang="zh-TW" dirty="0" smtClean="0"/>
              <a:t>) </a:t>
            </a:r>
            <a:r>
              <a:rPr lang="zh-TW" altLang="en-US" dirty="0" smtClean="0"/>
              <a:t>的 </a:t>
            </a:r>
            <a:r>
              <a:rPr lang="en-US" altLang="zh-TW" i="1" dirty="0" smtClean="0"/>
              <a:t>y </a:t>
            </a:r>
            <a:r>
              <a:rPr lang="zh-TW" altLang="en-US" dirty="0" smtClean="0"/>
              <a:t>值中變動的量，而在此處模型就是主張的直線。第二個分量是我們熟悉的平方誤差和，它反映出對於迴歸線的變動</a:t>
            </a:r>
            <a:r>
              <a:rPr lang="zh-TW" altLang="en-US" dirty="0" smtClean="0"/>
              <a:t>。</a:t>
            </a:r>
          </a:p>
        </p:txBody>
      </p:sp>
      <p:graphicFrame>
        <p:nvGraphicFramePr>
          <p:cNvPr id="4" name="物件 3"/>
          <p:cNvGraphicFramePr>
            <a:graphicFrameLocks noChangeAspect="1"/>
          </p:cNvGraphicFramePr>
          <p:nvPr/>
        </p:nvGraphicFramePr>
        <p:xfrm>
          <a:off x="3491880" y="1412776"/>
          <a:ext cx="2146300" cy="279400"/>
        </p:xfrm>
        <a:graphic>
          <a:graphicData uri="http://schemas.openxmlformats.org/presentationml/2006/ole">
            <p:oleObj spid="_x0000_s59394" name="方程式" r:id="rId3" imgW="2145960" imgH="279360" progId="Equation.3">
              <p:embed/>
            </p:oleObj>
          </a:graphicData>
        </a:graphic>
      </p:graphicFrame>
      <p:sp>
        <p:nvSpPr>
          <p:cNvPr id="6" name="日期版面配置區 5"/>
          <p:cNvSpPr>
            <a:spLocks noGrp="1"/>
          </p:cNvSpPr>
          <p:nvPr>
            <p:ph type="dt" sz="half" idx="10"/>
          </p:nvPr>
        </p:nvSpPr>
        <p:spPr/>
        <p:txBody>
          <a:bodyPr/>
          <a:lstStyle/>
          <a:p>
            <a:r>
              <a:rPr lang="en-US" altLang="zh-TW" smtClean="0"/>
              <a:t>Copyright © </a:t>
            </a:r>
            <a:r>
              <a:rPr lang="zh-TW" altLang="en-US" smtClean="0"/>
              <a:t>滄海書局</a:t>
            </a:r>
            <a:endParaRPr lang="zh-TW" altLang="en-US"/>
          </a:p>
        </p:txBody>
      </p:sp>
      <p:sp>
        <p:nvSpPr>
          <p:cNvPr id="7" name="投影片編號版面配置區 6"/>
          <p:cNvSpPr>
            <a:spLocks noGrp="1"/>
          </p:cNvSpPr>
          <p:nvPr>
            <p:ph type="sldNum" sz="quarter" idx="12"/>
          </p:nvPr>
        </p:nvSpPr>
        <p:spPr/>
        <p:txBody>
          <a:bodyPr/>
          <a:lstStyle/>
          <a:p>
            <a:fld id="{99AA521B-A282-4913-8321-050F21DB6AD4}" type="slidenum">
              <a:rPr lang="zh-TW" altLang="en-US" smtClean="0"/>
              <a:pPr/>
              <a:t>48</a:t>
            </a:fld>
            <a:endParaRPr lang="zh-TW" altLang="en-US"/>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變異數分析方法</a:t>
            </a:r>
            <a:r>
              <a:rPr lang="en-US" altLang="zh-TW" dirty="0" smtClean="0"/>
              <a:t>(</a:t>
            </a:r>
            <a:r>
              <a:rPr lang="zh-TW" altLang="en-US" dirty="0" smtClean="0"/>
              <a:t>續</a:t>
            </a:r>
            <a:r>
              <a:rPr lang="en-US" altLang="zh-TW" dirty="0" smtClean="0"/>
              <a:t>)</a:t>
            </a:r>
            <a:endParaRPr lang="zh-TW" altLang="en-US" dirty="0"/>
          </a:p>
        </p:txBody>
      </p:sp>
      <p:sp>
        <p:nvSpPr>
          <p:cNvPr id="3" name="內容版面配置區 2"/>
          <p:cNvSpPr>
            <a:spLocks noGrp="1"/>
          </p:cNvSpPr>
          <p:nvPr>
            <p:ph idx="1"/>
          </p:nvPr>
        </p:nvSpPr>
        <p:spPr/>
        <p:txBody>
          <a:bodyPr/>
          <a:lstStyle/>
          <a:p>
            <a:pPr lvl="0"/>
            <a:r>
              <a:rPr lang="zh-TW" altLang="en-US" dirty="0" smtClean="0">
                <a:solidFill>
                  <a:srgbClr val="000000"/>
                </a:solidFill>
              </a:rPr>
              <a:t>假定我們想要檢定</a:t>
            </a:r>
            <a:r>
              <a:rPr lang="zh-TW" altLang="en-US" dirty="0" smtClean="0">
                <a:solidFill>
                  <a:srgbClr val="000000"/>
                </a:solidFill>
              </a:rPr>
              <a:t>假說</a:t>
            </a:r>
            <a:r>
              <a:rPr lang="en-US" altLang="zh-TW" dirty="0" smtClean="0"/>
              <a:t/>
            </a:r>
            <a:br>
              <a:rPr lang="en-US" altLang="zh-TW" dirty="0" smtClean="0"/>
            </a:br>
            <a:r>
              <a:rPr lang="en-US" altLang="zh-TW" dirty="0" smtClean="0"/>
              <a:t/>
            </a:r>
            <a:br>
              <a:rPr lang="en-US" altLang="zh-TW" dirty="0" smtClean="0"/>
            </a:br>
            <a:r>
              <a:rPr lang="zh-TW" altLang="en-US" dirty="0" smtClean="0"/>
              <a:t>其中虛無假說基本上是說模型為           ，換言之， </a:t>
            </a:r>
            <a:r>
              <a:rPr lang="en-US" altLang="zh-TW" i="1" dirty="0" smtClean="0"/>
              <a:t>Y </a:t>
            </a:r>
            <a:r>
              <a:rPr lang="zh-TW" altLang="en-US" dirty="0" smtClean="0"/>
              <a:t>中的變動來自於與 </a:t>
            </a:r>
            <a:r>
              <a:rPr lang="en-US" altLang="zh-TW" i="1" dirty="0" smtClean="0"/>
              <a:t>x</a:t>
            </a:r>
            <a:r>
              <a:rPr lang="zh-TW" altLang="en-US" i="1" dirty="0" smtClean="0"/>
              <a:t> </a:t>
            </a:r>
            <a:r>
              <a:rPr lang="zh-TW" altLang="en-US" dirty="0" smtClean="0"/>
              <a:t>的值無關之隨機變動，此條件反映於圖</a:t>
            </a:r>
            <a:r>
              <a:rPr lang="en-US" altLang="zh-TW" dirty="0" smtClean="0"/>
              <a:t>7.10(b) </a:t>
            </a:r>
            <a:r>
              <a:rPr lang="zh-TW" altLang="en-US" dirty="0" smtClean="0"/>
              <a:t>中。在虛無假說的條件下，可證明            和           分別為有自由度 </a:t>
            </a:r>
            <a:r>
              <a:rPr lang="en-US" altLang="zh-TW" dirty="0" smtClean="0"/>
              <a:t>1 </a:t>
            </a:r>
            <a:r>
              <a:rPr lang="zh-TW" altLang="en-US" dirty="0" smtClean="0"/>
              <a:t>和      之獨立卡方變數的值，且           也是有自由度 之卡方變數的值。要檢定以上的假說，我們計算</a:t>
            </a:r>
            <a:r>
              <a:rPr lang="en-US" altLang="zh-TW" dirty="0" smtClean="0"/>
              <a:t/>
            </a:r>
            <a:br>
              <a:rPr lang="en-US" altLang="zh-TW" dirty="0" smtClean="0"/>
            </a:br>
            <a:r>
              <a:rPr lang="en-US" altLang="zh-TW" dirty="0" smtClean="0"/>
              <a:t/>
            </a:r>
            <a:br>
              <a:rPr lang="en-US" altLang="zh-TW" dirty="0" smtClean="0"/>
            </a:br>
            <a:r>
              <a:rPr lang="zh-TW" altLang="en-US" dirty="0" smtClean="0"/>
              <a:t>且當                     時，在 </a:t>
            </a:r>
            <a:r>
              <a:rPr lang="el-GR" altLang="zh-TW" i="1" dirty="0" smtClean="0"/>
              <a:t>α</a:t>
            </a:r>
            <a:r>
              <a:rPr lang="zh-TW" altLang="en-US" dirty="0" smtClean="0"/>
              <a:t> 的顯著水準下拒絕 </a:t>
            </a:r>
            <a:r>
              <a:rPr lang="en-US" altLang="zh-TW" i="1" dirty="0" smtClean="0"/>
              <a:t>H</a:t>
            </a:r>
            <a:r>
              <a:rPr lang="en-US" altLang="zh-TW" baseline="-25000" dirty="0" smtClean="0"/>
              <a:t>0</a:t>
            </a:r>
            <a:r>
              <a:rPr lang="zh-TW" altLang="en-US" dirty="0" smtClean="0"/>
              <a:t>。</a:t>
            </a:r>
            <a:endParaRPr lang="zh-TW" altLang="en-US" dirty="0"/>
          </a:p>
        </p:txBody>
      </p:sp>
      <p:graphicFrame>
        <p:nvGraphicFramePr>
          <p:cNvPr id="4" name="物件 3"/>
          <p:cNvGraphicFramePr>
            <a:graphicFrameLocks noChangeAspect="1"/>
          </p:cNvGraphicFramePr>
          <p:nvPr/>
        </p:nvGraphicFramePr>
        <p:xfrm>
          <a:off x="6144096" y="2328168"/>
          <a:ext cx="1092200" cy="431800"/>
        </p:xfrm>
        <a:graphic>
          <a:graphicData uri="http://schemas.openxmlformats.org/presentationml/2006/ole">
            <p:oleObj spid="_x0000_s60418" name="方程式" r:id="rId3" imgW="1091880" imgH="431640" progId="Equation.3">
              <p:embed/>
            </p:oleObj>
          </a:graphicData>
        </a:graphic>
      </p:graphicFrame>
      <p:graphicFrame>
        <p:nvGraphicFramePr>
          <p:cNvPr id="60419" name="Object 3"/>
          <p:cNvGraphicFramePr>
            <a:graphicFrameLocks noChangeAspect="1"/>
          </p:cNvGraphicFramePr>
          <p:nvPr/>
        </p:nvGraphicFramePr>
        <p:xfrm>
          <a:off x="1979712" y="3649712"/>
          <a:ext cx="1016000" cy="406400"/>
        </p:xfrm>
        <a:graphic>
          <a:graphicData uri="http://schemas.openxmlformats.org/presentationml/2006/ole">
            <p:oleObj spid="_x0000_s60419" name="方程式" r:id="rId4" imgW="1015920" imgH="406080" progId="Equation.3">
              <p:embed/>
            </p:oleObj>
          </a:graphicData>
        </a:graphic>
      </p:graphicFrame>
      <p:graphicFrame>
        <p:nvGraphicFramePr>
          <p:cNvPr id="60420" name="Object 4"/>
          <p:cNvGraphicFramePr>
            <a:graphicFrameLocks noChangeAspect="1"/>
          </p:cNvGraphicFramePr>
          <p:nvPr/>
        </p:nvGraphicFramePr>
        <p:xfrm>
          <a:off x="3483992" y="3649712"/>
          <a:ext cx="1016000" cy="406400"/>
        </p:xfrm>
        <a:graphic>
          <a:graphicData uri="http://schemas.openxmlformats.org/presentationml/2006/ole">
            <p:oleObj spid="_x0000_s60420" name="方程式" r:id="rId5" imgW="1015920" imgH="406080" progId="Equation.3">
              <p:embed/>
            </p:oleObj>
          </a:graphicData>
        </a:graphic>
      </p:graphicFrame>
      <p:graphicFrame>
        <p:nvGraphicFramePr>
          <p:cNvPr id="7" name="物件 6"/>
          <p:cNvGraphicFramePr>
            <a:graphicFrameLocks noChangeAspect="1"/>
          </p:cNvGraphicFramePr>
          <p:nvPr/>
        </p:nvGraphicFramePr>
        <p:xfrm>
          <a:off x="7956376" y="3704704"/>
          <a:ext cx="609600" cy="279400"/>
        </p:xfrm>
        <a:graphic>
          <a:graphicData uri="http://schemas.openxmlformats.org/presentationml/2006/ole">
            <p:oleObj spid="_x0000_s60421" name="方程式" r:id="rId6" imgW="609480" imgH="279360" progId="Equation.3">
              <p:embed/>
            </p:oleObj>
          </a:graphicData>
        </a:graphic>
      </p:graphicFrame>
      <p:graphicFrame>
        <p:nvGraphicFramePr>
          <p:cNvPr id="60422" name="Object 6"/>
          <p:cNvGraphicFramePr>
            <a:graphicFrameLocks noChangeAspect="1"/>
          </p:cNvGraphicFramePr>
          <p:nvPr/>
        </p:nvGraphicFramePr>
        <p:xfrm>
          <a:off x="8316913" y="4136752"/>
          <a:ext cx="558800" cy="279400"/>
        </p:xfrm>
        <a:graphic>
          <a:graphicData uri="http://schemas.openxmlformats.org/presentationml/2006/ole">
            <p:oleObj spid="_x0000_s60422" name="方程式" r:id="rId7" imgW="558720" imgH="279360" progId="Equation.3">
              <p:embed/>
            </p:oleObj>
          </a:graphicData>
        </a:graphic>
      </p:graphicFrame>
      <p:graphicFrame>
        <p:nvGraphicFramePr>
          <p:cNvPr id="60423" name="Object 7"/>
          <p:cNvGraphicFramePr>
            <a:graphicFrameLocks noChangeAspect="1"/>
          </p:cNvGraphicFramePr>
          <p:nvPr/>
        </p:nvGraphicFramePr>
        <p:xfrm>
          <a:off x="5004048" y="4102720"/>
          <a:ext cx="1028700" cy="406400"/>
        </p:xfrm>
        <a:graphic>
          <a:graphicData uri="http://schemas.openxmlformats.org/presentationml/2006/ole">
            <p:oleObj spid="_x0000_s60423" name="方程式" r:id="rId8" imgW="1028520" imgH="406080" progId="Equation.3">
              <p:embed/>
            </p:oleObj>
          </a:graphicData>
        </a:graphic>
      </p:graphicFrame>
      <p:graphicFrame>
        <p:nvGraphicFramePr>
          <p:cNvPr id="10" name="物件 9"/>
          <p:cNvGraphicFramePr>
            <a:graphicFrameLocks noChangeAspect="1"/>
          </p:cNvGraphicFramePr>
          <p:nvPr/>
        </p:nvGraphicFramePr>
        <p:xfrm>
          <a:off x="2915816" y="5064224"/>
          <a:ext cx="2832100" cy="787400"/>
        </p:xfrm>
        <a:graphic>
          <a:graphicData uri="http://schemas.openxmlformats.org/presentationml/2006/ole">
            <p:oleObj spid="_x0000_s60424" name="方程式" r:id="rId9" imgW="2831760" imgH="787320" progId="Equation.3">
              <p:embed/>
            </p:oleObj>
          </a:graphicData>
        </a:graphic>
      </p:graphicFrame>
      <p:graphicFrame>
        <p:nvGraphicFramePr>
          <p:cNvPr id="11" name="物件 10"/>
          <p:cNvGraphicFramePr>
            <a:graphicFrameLocks noChangeAspect="1"/>
          </p:cNvGraphicFramePr>
          <p:nvPr/>
        </p:nvGraphicFramePr>
        <p:xfrm>
          <a:off x="1547664" y="6000328"/>
          <a:ext cx="1892300" cy="381000"/>
        </p:xfrm>
        <a:graphic>
          <a:graphicData uri="http://schemas.openxmlformats.org/presentationml/2006/ole">
            <p:oleObj spid="_x0000_s60425" name="方程式" r:id="rId10" imgW="1892160" imgH="380880" progId="Equation.3">
              <p:embed/>
            </p:oleObj>
          </a:graphicData>
        </a:graphic>
      </p:graphicFrame>
      <p:sp>
        <p:nvSpPr>
          <p:cNvPr id="12" name="日期版面配置區 11"/>
          <p:cNvSpPr>
            <a:spLocks noGrp="1"/>
          </p:cNvSpPr>
          <p:nvPr>
            <p:ph type="dt" sz="half" idx="10"/>
          </p:nvPr>
        </p:nvSpPr>
        <p:spPr/>
        <p:txBody>
          <a:bodyPr/>
          <a:lstStyle/>
          <a:p>
            <a:r>
              <a:rPr lang="en-US" altLang="zh-TW" smtClean="0"/>
              <a:t>Copyright © </a:t>
            </a:r>
            <a:r>
              <a:rPr lang="zh-TW" altLang="en-US" smtClean="0"/>
              <a:t>滄海書局</a:t>
            </a:r>
            <a:endParaRPr lang="zh-TW" altLang="en-US"/>
          </a:p>
        </p:txBody>
      </p:sp>
      <p:sp>
        <p:nvSpPr>
          <p:cNvPr id="13" name="投影片編號版面配置區 12"/>
          <p:cNvSpPr>
            <a:spLocks noGrp="1"/>
          </p:cNvSpPr>
          <p:nvPr>
            <p:ph type="sldNum" sz="quarter" idx="12"/>
          </p:nvPr>
        </p:nvSpPr>
        <p:spPr/>
        <p:txBody>
          <a:bodyPr/>
          <a:lstStyle/>
          <a:p>
            <a:fld id="{99AA521B-A282-4913-8321-050F21DB6AD4}" type="slidenum">
              <a:rPr lang="zh-TW" altLang="en-US" smtClean="0"/>
              <a:pPr/>
              <a:t>49</a:t>
            </a:fld>
            <a:endParaRPr lang="zh-TW" altLang="en-US"/>
          </a:p>
        </p:txBody>
      </p:sp>
      <p:graphicFrame>
        <p:nvGraphicFramePr>
          <p:cNvPr id="60427" name="Object 11"/>
          <p:cNvGraphicFramePr>
            <a:graphicFrameLocks noChangeAspect="1"/>
          </p:cNvGraphicFramePr>
          <p:nvPr/>
        </p:nvGraphicFramePr>
        <p:xfrm>
          <a:off x="2843808" y="1844824"/>
          <a:ext cx="3543300" cy="381000"/>
        </p:xfrm>
        <a:graphic>
          <a:graphicData uri="http://schemas.openxmlformats.org/presentationml/2006/ole">
            <p:oleObj spid="_x0000_s60427" name="方程式" r:id="rId11" imgW="3543120" imgH="380880" progId="Equation.3">
              <p:embed/>
            </p:oleObj>
          </a:graphicData>
        </a:graphic>
      </p:graphicFrame>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sz="3200" dirty="0" smtClean="0"/>
              <a:t>7.2</a:t>
            </a:r>
            <a:r>
              <a:rPr lang="zh-TW" altLang="en-US" sz="3200" dirty="0" smtClean="0"/>
              <a:t> 簡單線性迴歸 </a:t>
            </a:r>
            <a:r>
              <a:rPr lang="en-US" altLang="zh-TW" sz="3200" dirty="0" smtClean="0"/>
              <a:t>(SLR)</a:t>
            </a:r>
            <a:r>
              <a:rPr lang="zh-TW" altLang="en-US" sz="3200" dirty="0" smtClean="0"/>
              <a:t> 模型以及最小平方法</a:t>
            </a:r>
            <a:endParaRPr lang="zh-TW" altLang="en-US" sz="3200" dirty="0"/>
          </a:p>
        </p:txBody>
      </p:sp>
      <p:sp>
        <p:nvSpPr>
          <p:cNvPr id="3" name="內容版面配置區 2"/>
          <p:cNvSpPr>
            <a:spLocks noGrp="1"/>
          </p:cNvSpPr>
          <p:nvPr>
            <p:ph idx="1"/>
          </p:nvPr>
        </p:nvSpPr>
        <p:spPr>
          <a:xfrm>
            <a:off x="323528" y="3284984"/>
            <a:ext cx="8496944" cy="3096344"/>
          </a:xfrm>
        </p:spPr>
        <p:txBody>
          <a:bodyPr/>
          <a:lstStyle/>
          <a:p>
            <a:r>
              <a:rPr lang="zh-TW" altLang="en-US" dirty="0" smtClean="0"/>
              <a:t>在上述方程式中，</a:t>
            </a:r>
            <a:r>
              <a:rPr lang="el-GR" altLang="zh-TW" i="1" dirty="0" smtClean="0"/>
              <a:t> β</a:t>
            </a:r>
            <a:r>
              <a:rPr lang="en-US" altLang="zh-TW" baseline="-25000" dirty="0" smtClean="0"/>
              <a:t>0</a:t>
            </a:r>
            <a:r>
              <a:rPr lang="zh-TW" altLang="en-US" dirty="0" smtClean="0"/>
              <a:t> 和 </a:t>
            </a:r>
            <a:r>
              <a:rPr lang="el-GR" altLang="zh-TW" i="1" dirty="0" smtClean="0"/>
              <a:t>β</a:t>
            </a:r>
            <a:r>
              <a:rPr lang="en-US" altLang="zh-TW" baseline="-25000" dirty="0" smtClean="0"/>
              <a:t>1</a:t>
            </a:r>
            <a:r>
              <a:rPr lang="zh-TW" altLang="en-US" dirty="0" smtClean="0"/>
              <a:t> 分別為未知的截距和斜率參數，而 </a:t>
            </a:r>
            <a:r>
              <a:rPr lang="el-GR" altLang="zh-TW" i="1" dirty="0" smtClean="0"/>
              <a:t>ε</a:t>
            </a:r>
            <a:r>
              <a:rPr lang="zh-TW" altLang="en-US" dirty="0" smtClean="0"/>
              <a:t> 則是假定有             和                分布的隨機變數。</a:t>
            </a:r>
            <a:r>
              <a:rPr lang="el-GR" altLang="zh-TW" i="1" dirty="0" smtClean="0"/>
              <a:t>σ</a:t>
            </a:r>
            <a:r>
              <a:rPr lang="en-US" altLang="zh-TW" baseline="30000" dirty="0" smtClean="0"/>
              <a:t>2</a:t>
            </a:r>
            <a:r>
              <a:rPr lang="zh-TW" altLang="en-US" dirty="0" smtClean="0"/>
              <a:t> 這個量常稱為誤差變異數或殘餘變異數，</a:t>
            </a:r>
            <a:r>
              <a:rPr lang="el-GR" altLang="zh-TW" i="1" dirty="0" smtClean="0"/>
              <a:t>ε</a:t>
            </a:r>
            <a:r>
              <a:rPr lang="zh-TW" altLang="en-US" dirty="0" smtClean="0"/>
              <a:t> 也常假定有常態分布              。</a:t>
            </a:r>
            <a:endParaRPr lang="zh-TW" altLang="en-US" dirty="0"/>
          </a:p>
        </p:txBody>
      </p:sp>
      <p:pic>
        <p:nvPicPr>
          <p:cNvPr id="4" name="Picture 2"/>
          <p:cNvPicPr>
            <a:picLocks noChangeAspect="1" noChangeArrowheads="1"/>
          </p:cNvPicPr>
          <p:nvPr/>
        </p:nvPicPr>
        <p:blipFill>
          <a:blip r:embed="rId3" cstate="print"/>
          <a:srcRect/>
          <a:stretch>
            <a:fillRect/>
          </a:stretch>
        </p:blipFill>
        <p:spPr bwMode="auto">
          <a:xfrm>
            <a:off x="540440" y="1474666"/>
            <a:ext cx="7992000" cy="1522286"/>
          </a:xfrm>
          <a:prstGeom prst="rect">
            <a:avLst/>
          </a:prstGeom>
          <a:noFill/>
          <a:ln w="9525">
            <a:noFill/>
            <a:miter lim="800000"/>
            <a:headEnd/>
            <a:tailEnd/>
          </a:ln>
          <a:effectLst/>
        </p:spPr>
      </p:pic>
      <p:graphicFrame>
        <p:nvGraphicFramePr>
          <p:cNvPr id="6" name="物件 5"/>
          <p:cNvGraphicFramePr>
            <a:graphicFrameLocks noChangeAspect="1"/>
          </p:cNvGraphicFramePr>
          <p:nvPr/>
        </p:nvGraphicFramePr>
        <p:xfrm>
          <a:off x="5364163" y="3914775"/>
          <a:ext cx="1079500" cy="342900"/>
        </p:xfrm>
        <a:graphic>
          <a:graphicData uri="http://schemas.openxmlformats.org/presentationml/2006/ole">
            <p:oleObj spid="_x0000_s4099" name="方程式" r:id="rId4" imgW="1079280" imgH="342720" progId="Equation.3">
              <p:embed/>
            </p:oleObj>
          </a:graphicData>
        </a:graphic>
      </p:graphicFrame>
      <p:graphicFrame>
        <p:nvGraphicFramePr>
          <p:cNvPr id="4100" name="Object 4"/>
          <p:cNvGraphicFramePr>
            <a:graphicFrameLocks noChangeAspect="1"/>
          </p:cNvGraphicFramePr>
          <p:nvPr/>
        </p:nvGraphicFramePr>
        <p:xfrm>
          <a:off x="7019925" y="3824288"/>
          <a:ext cx="1485900" cy="406400"/>
        </p:xfrm>
        <a:graphic>
          <a:graphicData uri="http://schemas.openxmlformats.org/presentationml/2006/ole">
            <p:oleObj spid="_x0000_s4100" name="方程式" r:id="rId5" imgW="1485720" imgH="406080" progId="Equation.3">
              <p:embed/>
            </p:oleObj>
          </a:graphicData>
        </a:graphic>
      </p:graphicFrame>
      <p:graphicFrame>
        <p:nvGraphicFramePr>
          <p:cNvPr id="8" name="物件 7"/>
          <p:cNvGraphicFramePr>
            <a:graphicFrameLocks noChangeAspect="1"/>
          </p:cNvGraphicFramePr>
          <p:nvPr/>
        </p:nvGraphicFramePr>
        <p:xfrm>
          <a:off x="7164288" y="4725144"/>
          <a:ext cx="1320800" cy="406400"/>
        </p:xfrm>
        <a:graphic>
          <a:graphicData uri="http://schemas.openxmlformats.org/presentationml/2006/ole">
            <p:oleObj spid="_x0000_s4101" name="方程式" r:id="rId6" imgW="1320480" imgH="406080" progId="Equation.3">
              <p:embed/>
            </p:oleObj>
          </a:graphicData>
        </a:graphic>
      </p:graphicFrame>
      <p:sp>
        <p:nvSpPr>
          <p:cNvPr id="9" name="日期版面配置區 8"/>
          <p:cNvSpPr>
            <a:spLocks noGrp="1"/>
          </p:cNvSpPr>
          <p:nvPr>
            <p:ph type="dt" sz="half" idx="10"/>
          </p:nvPr>
        </p:nvSpPr>
        <p:spPr/>
        <p:txBody>
          <a:bodyPr/>
          <a:lstStyle/>
          <a:p>
            <a:r>
              <a:rPr lang="en-US" altLang="zh-TW" smtClean="0"/>
              <a:t>Copyright © </a:t>
            </a:r>
            <a:r>
              <a:rPr lang="zh-TW" altLang="en-US" smtClean="0"/>
              <a:t>滄海書局</a:t>
            </a:r>
            <a:endParaRPr lang="zh-TW" altLang="en-US"/>
          </a:p>
        </p:txBody>
      </p:sp>
      <p:sp>
        <p:nvSpPr>
          <p:cNvPr id="10" name="投影片編號版面配置區 9"/>
          <p:cNvSpPr>
            <a:spLocks noGrp="1"/>
          </p:cNvSpPr>
          <p:nvPr>
            <p:ph type="sldNum" sz="quarter" idx="12"/>
          </p:nvPr>
        </p:nvSpPr>
        <p:spPr/>
        <p:txBody>
          <a:bodyPr/>
          <a:lstStyle/>
          <a:p>
            <a:fld id="{99AA521B-A282-4913-8321-050F21DB6AD4}" type="slidenum">
              <a:rPr lang="zh-TW" altLang="en-US" smtClean="0"/>
              <a:pPr/>
              <a:t>5</a:t>
            </a:fld>
            <a:endParaRPr lang="zh-TW" altLang="en-US"/>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變異數分析方法</a:t>
            </a:r>
            <a:r>
              <a:rPr lang="en-US" altLang="zh-TW" dirty="0" smtClean="0"/>
              <a:t>(</a:t>
            </a:r>
            <a:r>
              <a:rPr lang="zh-TW" altLang="en-US" dirty="0" smtClean="0"/>
              <a:t>續</a:t>
            </a:r>
            <a:r>
              <a:rPr lang="en-US" altLang="zh-TW" dirty="0" smtClean="0"/>
              <a:t>)</a:t>
            </a:r>
            <a:endParaRPr lang="zh-TW" altLang="en-US" dirty="0"/>
          </a:p>
        </p:txBody>
      </p:sp>
      <p:sp>
        <p:nvSpPr>
          <p:cNvPr id="3" name="內容版面配置區 2"/>
          <p:cNvSpPr>
            <a:spLocks noGrp="1"/>
          </p:cNvSpPr>
          <p:nvPr>
            <p:ph idx="1"/>
          </p:nvPr>
        </p:nvSpPr>
        <p:spPr/>
        <p:txBody>
          <a:bodyPr/>
          <a:lstStyle/>
          <a:p>
            <a:r>
              <a:rPr lang="zh-TW" altLang="en-US" dirty="0" smtClean="0"/>
              <a:t>這些計算通常以像表</a:t>
            </a:r>
            <a:r>
              <a:rPr lang="en-US" altLang="zh-TW" dirty="0" smtClean="0"/>
              <a:t>7.2 </a:t>
            </a:r>
            <a:r>
              <a:rPr lang="zh-TW" altLang="en-US" dirty="0" smtClean="0"/>
              <a:t>的</a:t>
            </a:r>
            <a:r>
              <a:rPr lang="zh-TW" altLang="en-US" b="1" dirty="0" smtClean="0"/>
              <a:t>變異數分析表 </a:t>
            </a:r>
            <a:r>
              <a:rPr lang="en-US" altLang="zh-TW" b="1" dirty="0" smtClean="0"/>
              <a:t>(analysis-of-variance table)</a:t>
            </a:r>
            <a:r>
              <a:rPr lang="zh-TW" altLang="en-US" b="1" dirty="0" smtClean="0"/>
              <a:t> </a:t>
            </a:r>
            <a:r>
              <a:rPr lang="zh-TW" altLang="en-US" dirty="0" smtClean="0"/>
              <a:t>概括表達出來。按慣例將各種平方和除以其對應自由度的這種比值稱為</a:t>
            </a:r>
            <a:r>
              <a:rPr lang="zh-TW" altLang="en-US" b="1" dirty="0" smtClean="0"/>
              <a:t>均方 </a:t>
            </a:r>
            <a:r>
              <a:rPr lang="en-US" altLang="zh-TW" b="1" dirty="0" smtClean="0"/>
              <a:t>(mean squares)</a:t>
            </a:r>
            <a:r>
              <a:rPr lang="zh-TW" altLang="en-US" dirty="0" smtClean="0"/>
              <a:t>。</a:t>
            </a:r>
            <a:endParaRPr lang="en-US" altLang="zh-TW" dirty="0" smtClean="0"/>
          </a:p>
          <a:p>
            <a:r>
              <a:rPr lang="zh-TW" altLang="en-US" dirty="0" smtClean="0"/>
              <a:t>當虛無假說被拒絕時，亦即，當經計算的 </a:t>
            </a:r>
            <a:r>
              <a:rPr lang="en-US" altLang="zh-TW" i="1" dirty="0" smtClean="0"/>
              <a:t>F </a:t>
            </a:r>
            <a:r>
              <a:rPr lang="zh-TW" altLang="en-US" dirty="0" smtClean="0"/>
              <a:t>統計量超過臨界值                時，我們下結論說</a:t>
            </a:r>
            <a:r>
              <a:rPr lang="zh-TW" altLang="en-US" b="1" dirty="0" smtClean="0"/>
              <a:t>由主張的模型 </a:t>
            </a:r>
            <a:r>
              <a:rPr lang="en-US" altLang="zh-TW" b="1" dirty="0" smtClean="0"/>
              <a:t>(</a:t>
            </a:r>
            <a:r>
              <a:rPr lang="zh-TW" altLang="en-US" b="1" dirty="0" smtClean="0"/>
              <a:t>直線方程式</a:t>
            </a:r>
            <a:r>
              <a:rPr lang="en-US" altLang="zh-TW" b="1" dirty="0" smtClean="0"/>
              <a:t>) </a:t>
            </a:r>
            <a:r>
              <a:rPr lang="zh-TW" altLang="en-US" b="1" dirty="0" smtClean="0"/>
              <a:t>所造成的反應中有顯著的變動量</a:t>
            </a:r>
            <a:r>
              <a:rPr lang="zh-TW" altLang="en-US" dirty="0" smtClean="0"/>
              <a:t>。如果 </a:t>
            </a:r>
            <a:r>
              <a:rPr lang="en-US" altLang="zh-TW" i="1" dirty="0" smtClean="0"/>
              <a:t>F </a:t>
            </a:r>
            <a:r>
              <a:rPr lang="zh-TW" altLang="en-US" dirty="0" smtClean="0"/>
              <a:t>統計量是在無法拒絕的區域，則我們下結論說資料無法反映出充分的證據來支持所主張的模型。</a:t>
            </a:r>
            <a:endParaRPr lang="zh-TW" altLang="en-US" dirty="0"/>
          </a:p>
        </p:txBody>
      </p:sp>
      <p:graphicFrame>
        <p:nvGraphicFramePr>
          <p:cNvPr id="62466" name="Object 2"/>
          <p:cNvGraphicFramePr>
            <a:graphicFrameLocks noChangeAspect="1"/>
          </p:cNvGraphicFramePr>
          <p:nvPr/>
        </p:nvGraphicFramePr>
        <p:xfrm>
          <a:off x="3491880" y="3789040"/>
          <a:ext cx="1371600" cy="381000"/>
        </p:xfrm>
        <a:graphic>
          <a:graphicData uri="http://schemas.openxmlformats.org/presentationml/2006/ole">
            <p:oleObj spid="_x0000_s62466" name="方程式" r:id="rId3" imgW="1371600" imgH="380880" progId="Equation.3">
              <p:embed/>
            </p:oleObj>
          </a:graphicData>
        </a:graphic>
      </p:graphicFrame>
      <p:sp>
        <p:nvSpPr>
          <p:cNvPr id="5" name="日期版面配置區 4"/>
          <p:cNvSpPr>
            <a:spLocks noGrp="1"/>
          </p:cNvSpPr>
          <p:nvPr>
            <p:ph type="dt" sz="half" idx="10"/>
          </p:nvPr>
        </p:nvSpPr>
        <p:spPr/>
        <p:txBody>
          <a:bodyPr/>
          <a:lstStyle/>
          <a:p>
            <a:r>
              <a:rPr lang="en-US" altLang="zh-TW" smtClean="0"/>
              <a:t>Copyright © </a:t>
            </a:r>
            <a:r>
              <a:rPr lang="zh-TW" altLang="en-US" smtClean="0"/>
              <a:t>滄海書局</a:t>
            </a:r>
            <a:endParaRPr lang="zh-TW" altLang="en-US"/>
          </a:p>
        </p:txBody>
      </p:sp>
      <p:sp>
        <p:nvSpPr>
          <p:cNvPr id="6" name="投影片編號版面配置區 5"/>
          <p:cNvSpPr>
            <a:spLocks noGrp="1"/>
          </p:cNvSpPr>
          <p:nvPr>
            <p:ph type="sldNum" sz="quarter" idx="12"/>
          </p:nvPr>
        </p:nvSpPr>
        <p:spPr/>
        <p:txBody>
          <a:bodyPr/>
          <a:lstStyle/>
          <a:p>
            <a:fld id="{99AA521B-A282-4913-8321-050F21DB6AD4}" type="slidenum">
              <a:rPr lang="zh-TW" altLang="en-US" smtClean="0"/>
              <a:pPr/>
              <a:t>50</a:t>
            </a:fld>
            <a:endParaRPr lang="zh-TW" altLang="en-US"/>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變異數分析方法</a:t>
            </a:r>
            <a:r>
              <a:rPr lang="en-US" altLang="zh-TW" dirty="0" smtClean="0"/>
              <a:t>(</a:t>
            </a:r>
            <a:r>
              <a:rPr lang="zh-TW" altLang="en-US" dirty="0" smtClean="0"/>
              <a:t>續</a:t>
            </a:r>
            <a:r>
              <a:rPr lang="en-US" altLang="zh-TW" dirty="0" smtClean="0"/>
              <a:t>)</a:t>
            </a:r>
            <a:endParaRPr lang="zh-TW" altLang="en-US" dirty="0"/>
          </a:p>
        </p:txBody>
      </p:sp>
      <p:pic>
        <p:nvPicPr>
          <p:cNvPr id="61442" name="Picture 2"/>
          <p:cNvPicPr>
            <a:picLocks noGrp="1" noChangeAspect="1" noChangeArrowheads="1"/>
          </p:cNvPicPr>
          <p:nvPr>
            <p:ph idx="1"/>
          </p:nvPr>
        </p:nvPicPr>
        <p:blipFill>
          <a:blip r:embed="rId2" cstate="print"/>
          <a:srcRect/>
          <a:stretch>
            <a:fillRect/>
          </a:stretch>
        </p:blipFill>
        <p:spPr bwMode="auto">
          <a:xfrm>
            <a:off x="612448" y="1433213"/>
            <a:ext cx="7992000" cy="2427835"/>
          </a:xfrm>
          <a:prstGeom prst="rect">
            <a:avLst/>
          </a:prstGeom>
          <a:noFill/>
          <a:ln w="9525">
            <a:noFill/>
            <a:miter lim="800000"/>
            <a:headEnd/>
            <a:tailEnd/>
          </a:ln>
        </p:spPr>
      </p:pic>
      <p:sp>
        <p:nvSpPr>
          <p:cNvPr id="4" name="日期版面配置區 3"/>
          <p:cNvSpPr>
            <a:spLocks noGrp="1"/>
          </p:cNvSpPr>
          <p:nvPr>
            <p:ph type="dt" sz="half" idx="10"/>
          </p:nvPr>
        </p:nvSpPr>
        <p:spPr/>
        <p:txBody>
          <a:bodyPr/>
          <a:lstStyle/>
          <a:p>
            <a:r>
              <a:rPr lang="en-US" altLang="zh-TW" smtClean="0"/>
              <a:t>Copyright © </a:t>
            </a:r>
            <a:r>
              <a:rPr lang="zh-TW" altLang="en-US" smtClean="0"/>
              <a:t>滄海書局</a:t>
            </a:r>
            <a:endParaRPr lang="zh-TW" altLang="en-US"/>
          </a:p>
        </p:txBody>
      </p:sp>
      <p:sp>
        <p:nvSpPr>
          <p:cNvPr id="5" name="投影片編號版面配置區 4"/>
          <p:cNvSpPr>
            <a:spLocks noGrp="1"/>
          </p:cNvSpPr>
          <p:nvPr>
            <p:ph type="sldNum" sz="quarter" idx="12"/>
          </p:nvPr>
        </p:nvSpPr>
        <p:spPr/>
        <p:txBody>
          <a:bodyPr/>
          <a:lstStyle/>
          <a:p>
            <a:fld id="{99AA521B-A282-4913-8321-050F21DB6AD4}" type="slidenum">
              <a:rPr lang="zh-TW" altLang="en-US" smtClean="0"/>
              <a:pPr/>
              <a:t>51</a:t>
            </a:fld>
            <a:endParaRPr lang="zh-TW" altLang="en-US"/>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簡單線性迴歸的附註解電腦</a:t>
            </a:r>
            <a:r>
              <a:rPr lang="zh-TW" altLang="en-US" dirty="0" smtClean="0"/>
              <a:t>列印</a:t>
            </a:r>
            <a:endParaRPr lang="zh-TW" altLang="en-US" dirty="0"/>
          </a:p>
        </p:txBody>
      </p:sp>
      <p:sp>
        <p:nvSpPr>
          <p:cNvPr id="3" name="內容版面配置區 2"/>
          <p:cNvSpPr>
            <a:spLocks noGrp="1"/>
          </p:cNvSpPr>
          <p:nvPr>
            <p:ph idx="1"/>
          </p:nvPr>
        </p:nvSpPr>
        <p:spPr/>
        <p:txBody>
          <a:bodyPr/>
          <a:lstStyle/>
          <a:p>
            <a:endParaRPr lang="zh-TW" altLang="en-US" dirty="0"/>
          </a:p>
        </p:txBody>
      </p:sp>
      <p:pic>
        <p:nvPicPr>
          <p:cNvPr id="4" name="Picture 2"/>
          <p:cNvPicPr>
            <a:picLocks noChangeAspect="1" noChangeArrowheads="1"/>
          </p:cNvPicPr>
          <p:nvPr/>
        </p:nvPicPr>
        <p:blipFill>
          <a:blip r:embed="rId2" cstate="print"/>
          <a:srcRect/>
          <a:stretch>
            <a:fillRect/>
          </a:stretch>
        </p:blipFill>
        <p:spPr bwMode="auto">
          <a:xfrm>
            <a:off x="612448" y="2132856"/>
            <a:ext cx="7992000" cy="2489015"/>
          </a:xfrm>
          <a:prstGeom prst="rect">
            <a:avLst/>
          </a:prstGeom>
          <a:noFill/>
          <a:ln w="9525">
            <a:noFill/>
            <a:miter lim="800000"/>
            <a:headEnd/>
            <a:tailEnd/>
          </a:ln>
          <a:effectLst/>
        </p:spPr>
      </p:pic>
      <p:sp>
        <p:nvSpPr>
          <p:cNvPr id="5" name="日期版面配置區 4"/>
          <p:cNvSpPr>
            <a:spLocks noGrp="1"/>
          </p:cNvSpPr>
          <p:nvPr>
            <p:ph type="dt" sz="half" idx="10"/>
          </p:nvPr>
        </p:nvSpPr>
        <p:spPr/>
        <p:txBody>
          <a:bodyPr/>
          <a:lstStyle/>
          <a:p>
            <a:r>
              <a:rPr lang="en-US" altLang="zh-TW" smtClean="0"/>
              <a:t>Copyright © </a:t>
            </a:r>
            <a:r>
              <a:rPr lang="zh-TW" altLang="en-US" smtClean="0"/>
              <a:t>滄海書局</a:t>
            </a:r>
            <a:endParaRPr lang="zh-TW" altLang="en-US"/>
          </a:p>
        </p:txBody>
      </p:sp>
      <p:sp>
        <p:nvSpPr>
          <p:cNvPr id="6" name="投影片編號版面配置區 5"/>
          <p:cNvSpPr>
            <a:spLocks noGrp="1"/>
          </p:cNvSpPr>
          <p:nvPr>
            <p:ph type="sldNum" sz="quarter" idx="12"/>
          </p:nvPr>
        </p:nvSpPr>
        <p:spPr/>
        <p:txBody>
          <a:bodyPr/>
          <a:lstStyle/>
          <a:p>
            <a:fld id="{99AA521B-A282-4913-8321-050F21DB6AD4}" type="slidenum">
              <a:rPr lang="zh-TW" altLang="en-US" smtClean="0"/>
              <a:pPr/>
              <a:t>52</a:t>
            </a:fld>
            <a:endParaRPr lang="zh-TW" altLang="en-US"/>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簡單線性迴歸的附註解電腦列印</a:t>
            </a:r>
            <a:r>
              <a:rPr lang="en-US" altLang="zh-TW" dirty="0" smtClean="0"/>
              <a:t>(</a:t>
            </a:r>
            <a:r>
              <a:rPr lang="zh-TW" altLang="en-US" dirty="0" smtClean="0"/>
              <a:t>續</a:t>
            </a:r>
            <a:r>
              <a:rPr lang="en-US" altLang="zh-TW" dirty="0" smtClean="0"/>
              <a:t>)</a:t>
            </a:r>
            <a:endParaRPr lang="zh-TW" altLang="en-US" dirty="0"/>
          </a:p>
        </p:txBody>
      </p:sp>
      <p:pic>
        <p:nvPicPr>
          <p:cNvPr id="63491" name="Picture 3"/>
          <p:cNvPicPr>
            <a:picLocks noGrp="1" noChangeAspect="1" noChangeArrowheads="1"/>
          </p:cNvPicPr>
          <p:nvPr>
            <p:ph idx="1"/>
          </p:nvPr>
        </p:nvPicPr>
        <p:blipFill>
          <a:blip r:embed="rId2" cstate="print"/>
          <a:srcRect/>
          <a:stretch>
            <a:fillRect/>
          </a:stretch>
        </p:blipFill>
        <p:spPr bwMode="auto">
          <a:xfrm>
            <a:off x="1619672" y="1268413"/>
            <a:ext cx="5847980" cy="5400947"/>
          </a:xfrm>
          <a:prstGeom prst="rect">
            <a:avLst/>
          </a:prstGeom>
          <a:noFill/>
          <a:ln w="9525">
            <a:noFill/>
            <a:miter lim="800000"/>
            <a:headEnd/>
            <a:tailEnd/>
          </a:ln>
        </p:spPr>
      </p:pic>
      <p:sp>
        <p:nvSpPr>
          <p:cNvPr id="4" name="日期版面配置區 3"/>
          <p:cNvSpPr>
            <a:spLocks noGrp="1"/>
          </p:cNvSpPr>
          <p:nvPr>
            <p:ph type="dt" sz="half" idx="10"/>
          </p:nvPr>
        </p:nvSpPr>
        <p:spPr/>
        <p:txBody>
          <a:bodyPr/>
          <a:lstStyle/>
          <a:p>
            <a:r>
              <a:rPr lang="en-US" altLang="zh-TW" smtClean="0"/>
              <a:t>Copyright © </a:t>
            </a:r>
            <a:r>
              <a:rPr lang="zh-TW" altLang="en-US" smtClean="0"/>
              <a:t>滄海書局</a:t>
            </a:r>
            <a:endParaRPr lang="zh-TW" altLang="en-US"/>
          </a:p>
        </p:txBody>
      </p:sp>
      <p:sp>
        <p:nvSpPr>
          <p:cNvPr id="5" name="投影片編號版面配置區 4"/>
          <p:cNvSpPr>
            <a:spLocks noGrp="1"/>
          </p:cNvSpPr>
          <p:nvPr>
            <p:ph type="sldNum" sz="quarter" idx="12"/>
          </p:nvPr>
        </p:nvSpPr>
        <p:spPr/>
        <p:txBody>
          <a:bodyPr/>
          <a:lstStyle/>
          <a:p>
            <a:fld id="{99AA521B-A282-4913-8321-050F21DB6AD4}" type="slidenum">
              <a:rPr lang="zh-TW" altLang="en-US" smtClean="0"/>
              <a:pPr/>
              <a:t>53</a:t>
            </a:fld>
            <a:endParaRPr lang="zh-TW" altLang="en-US"/>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簡單線性迴歸的附註解電腦列印</a:t>
            </a:r>
            <a:r>
              <a:rPr lang="en-US" altLang="zh-TW" dirty="0" smtClean="0"/>
              <a:t>(</a:t>
            </a:r>
            <a:r>
              <a:rPr lang="zh-TW" altLang="en-US" dirty="0" smtClean="0"/>
              <a:t>續</a:t>
            </a:r>
            <a:r>
              <a:rPr lang="en-US" altLang="zh-TW" dirty="0" smtClean="0"/>
              <a:t>)</a:t>
            </a:r>
            <a:endParaRPr lang="zh-TW" altLang="en-US" dirty="0"/>
          </a:p>
        </p:txBody>
      </p:sp>
      <p:pic>
        <p:nvPicPr>
          <p:cNvPr id="64514" name="Picture 2"/>
          <p:cNvPicPr>
            <a:picLocks noGrp="1" noChangeAspect="1" noChangeArrowheads="1"/>
          </p:cNvPicPr>
          <p:nvPr>
            <p:ph idx="1"/>
          </p:nvPr>
        </p:nvPicPr>
        <p:blipFill>
          <a:blip r:embed="rId2" cstate="print"/>
          <a:srcRect/>
          <a:stretch>
            <a:fillRect/>
          </a:stretch>
        </p:blipFill>
        <p:spPr bwMode="auto">
          <a:xfrm>
            <a:off x="1619672" y="1268413"/>
            <a:ext cx="5808986" cy="5474977"/>
          </a:xfrm>
          <a:prstGeom prst="rect">
            <a:avLst/>
          </a:prstGeom>
          <a:noFill/>
          <a:ln w="9525">
            <a:noFill/>
            <a:miter lim="800000"/>
            <a:headEnd/>
            <a:tailEnd/>
          </a:ln>
        </p:spPr>
      </p:pic>
      <p:sp>
        <p:nvSpPr>
          <p:cNvPr id="4" name="日期版面配置區 3"/>
          <p:cNvSpPr>
            <a:spLocks noGrp="1"/>
          </p:cNvSpPr>
          <p:nvPr>
            <p:ph type="dt" sz="half" idx="10"/>
          </p:nvPr>
        </p:nvSpPr>
        <p:spPr/>
        <p:txBody>
          <a:bodyPr/>
          <a:lstStyle/>
          <a:p>
            <a:r>
              <a:rPr lang="en-US" altLang="zh-TW" smtClean="0"/>
              <a:t>Copyright © </a:t>
            </a:r>
            <a:r>
              <a:rPr lang="zh-TW" altLang="en-US" smtClean="0"/>
              <a:t>滄海書局</a:t>
            </a:r>
            <a:endParaRPr lang="zh-TW" altLang="en-US"/>
          </a:p>
        </p:txBody>
      </p:sp>
      <p:sp>
        <p:nvSpPr>
          <p:cNvPr id="5" name="投影片編號版面配置區 4"/>
          <p:cNvSpPr>
            <a:spLocks noGrp="1"/>
          </p:cNvSpPr>
          <p:nvPr>
            <p:ph type="sldNum" sz="quarter" idx="12"/>
          </p:nvPr>
        </p:nvSpPr>
        <p:spPr/>
        <p:txBody>
          <a:bodyPr/>
          <a:lstStyle/>
          <a:p>
            <a:fld id="{99AA521B-A282-4913-8321-050F21DB6AD4}" type="slidenum">
              <a:rPr lang="zh-TW" altLang="en-US" smtClean="0"/>
              <a:pPr/>
              <a:t>54</a:t>
            </a:fld>
            <a:endParaRPr lang="zh-TW" altLang="en-US"/>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sz="3400" dirty="0" smtClean="0"/>
              <a:t>7.6</a:t>
            </a:r>
            <a:r>
              <a:rPr lang="zh-TW" altLang="en-US" sz="3400" dirty="0" smtClean="0"/>
              <a:t> 迴歸線性的檢定：有重複觀察值的資料</a:t>
            </a:r>
            <a:endParaRPr lang="zh-TW" altLang="en-US" sz="3400" dirty="0"/>
          </a:p>
        </p:txBody>
      </p:sp>
      <p:sp>
        <p:nvSpPr>
          <p:cNvPr id="3" name="內容版面配置區 2"/>
          <p:cNvSpPr>
            <a:spLocks noGrp="1"/>
          </p:cNvSpPr>
          <p:nvPr>
            <p:ph idx="1"/>
          </p:nvPr>
        </p:nvSpPr>
        <p:spPr/>
        <p:txBody>
          <a:bodyPr/>
          <a:lstStyle/>
          <a:p>
            <a:pPr>
              <a:lnSpc>
                <a:spcPts val="4500"/>
              </a:lnSpc>
            </a:pPr>
            <a:r>
              <a:rPr lang="zh-TW" altLang="en-US" dirty="0" smtClean="0"/>
              <a:t>用 </a:t>
            </a:r>
            <a:r>
              <a:rPr lang="en-US" altLang="zh-TW" i="1" dirty="0" smtClean="0"/>
              <a:t>k </a:t>
            </a:r>
            <a:r>
              <a:rPr lang="zh-TW" altLang="en-US" dirty="0" smtClean="0"/>
              <a:t>個不同的 </a:t>
            </a:r>
            <a:r>
              <a:rPr lang="en-US" altLang="zh-TW" i="1" dirty="0" smtClean="0"/>
              <a:t>x </a:t>
            </a:r>
            <a:r>
              <a:rPr lang="zh-TW" altLang="en-US" dirty="0" smtClean="0"/>
              <a:t>值，比方說是                ，選取有 </a:t>
            </a:r>
            <a:r>
              <a:rPr lang="en-US" altLang="zh-TW" i="1" dirty="0" smtClean="0"/>
              <a:t>n</a:t>
            </a:r>
            <a:r>
              <a:rPr lang="en-US" altLang="zh-TW" dirty="0" smtClean="0"/>
              <a:t> </a:t>
            </a:r>
            <a:r>
              <a:rPr lang="zh-TW" altLang="en-US" dirty="0" smtClean="0"/>
              <a:t>個觀察值的隨機樣本，使得樣本含有對應於 </a:t>
            </a:r>
            <a:r>
              <a:rPr lang="en-US" altLang="zh-TW" i="1" dirty="0" smtClean="0"/>
              <a:t>x</a:t>
            </a:r>
            <a:r>
              <a:rPr lang="en-US" altLang="zh-TW" baseline="-25000" dirty="0" smtClean="0"/>
              <a:t>1</a:t>
            </a:r>
            <a:r>
              <a:rPr lang="zh-TW" altLang="en-US" dirty="0" smtClean="0"/>
              <a:t> 的隨機變數 </a:t>
            </a:r>
            <a:r>
              <a:rPr lang="en-US" altLang="zh-TW" i="1" dirty="0" smtClean="0"/>
              <a:t>Y</a:t>
            </a:r>
            <a:r>
              <a:rPr lang="en-US" altLang="zh-TW" baseline="-25000" dirty="0" smtClean="0"/>
              <a:t>1</a:t>
            </a:r>
            <a:r>
              <a:rPr lang="zh-TW" altLang="en-US" dirty="0" smtClean="0"/>
              <a:t> 的 </a:t>
            </a:r>
            <a:r>
              <a:rPr lang="en-US" altLang="zh-TW" i="1" dirty="0" smtClean="0"/>
              <a:t>n</a:t>
            </a:r>
            <a:r>
              <a:rPr lang="en-US" altLang="zh-TW" baseline="-25000" dirty="0" smtClean="0"/>
              <a:t>1</a:t>
            </a:r>
            <a:r>
              <a:rPr lang="zh-TW" altLang="en-US" dirty="0" smtClean="0"/>
              <a:t> 個觀察值、對應於 </a:t>
            </a:r>
            <a:r>
              <a:rPr lang="en-US" altLang="zh-TW" i="1" dirty="0" smtClean="0"/>
              <a:t>x</a:t>
            </a:r>
            <a:r>
              <a:rPr lang="en-US" altLang="zh-TW" baseline="-25000" dirty="0" smtClean="0"/>
              <a:t>2</a:t>
            </a:r>
            <a:r>
              <a:rPr lang="zh-TW" altLang="en-US" dirty="0" smtClean="0"/>
              <a:t> 之 </a:t>
            </a:r>
            <a:r>
              <a:rPr lang="en-US" altLang="zh-TW" i="1" dirty="0" smtClean="0"/>
              <a:t>Y</a:t>
            </a:r>
            <a:r>
              <a:rPr lang="en-US" altLang="zh-TW" baseline="-25000" dirty="0" smtClean="0"/>
              <a:t>2</a:t>
            </a:r>
            <a:r>
              <a:rPr lang="zh-TW" altLang="en-US" dirty="0" smtClean="0"/>
              <a:t> 的 </a:t>
            </a:r>
            <a:r>
              <a:rPr lang="en-US" altLang="zh-TW" i="1" dirty="0" smtClean="0"/>
              <a:t>n</a:t>
            </a:r>
            <a:r>
              <a:rPr lang="en-US" altLang="zh-TW" baseline="-25000" dirty="0" smtClean="0"/>
              <a:t>2</a:t>
            </a:r>
            <a:r>
              <a:rPr lang="zh-TW" altLang="en-US" dirty="0" smtClean="0"/>
              <a:t> 個觀察值、</a:t>
            </a:r>
            <a:r>
              <a:rPr lang="en-US" altLang="zh-TW" dirty="0" smtClean="0"/>
              <a:t>……</a:t>
            </a:r>
            <a:r>
              <a:rPr lang="zh-TW" altLang="en-US" dirty="0" smtClean="0"/>
              <a:t>、對應於 </a:t>
            </a:r>
            <a:r>
              <a:rPr lang="en-US" altLang="zh-TW" i="1" dirty="0" err="1" smtClean="0"/>
              <a:t>x</a:t>
            </a:r>
            <a:r>
              <a:rPr lang="en-US" altLang="zh-TW" i="1" baseline="-25000" dirty="0" err="1" smtClean="0"/>
              <a:t>k</a:t>
            </a:r>
            <a:r>
              <a:rPr lang="zh-TW" altLang="en-US" dirty="0" smtClean="0"/>
              <a:t> 之 </a:t>
            </a:r>
            <a:r>
              <a:rPr lang="en-US" altLang="zh-TW" i="1" dirty="0" err="1" smtClean="0"/>
              <a:t>Y</a:t>
            </a:r>
            <a:r>
              <a:rPr lang="en-US" altLang="zh-TW" i="1" baseline="-25000" dirty="0" err="1" smtClean="0"/>
              <a:t>k</a:t>
            </a:r>
            <a:r>
              <a:rPr lang="zh-TW" altLang="en-US" dirty="0" smtClean="0"/>
              <a:t> 的 </a:t>
            </a:r>
            <a:r>
              <a:rPr lang="en-US" altLang="zh-TW" i="1" dirty="0" err="1" smtClean="0"/>
              <a:t>n</a:t>
            </a:r>
            <a:r>
              <a:rPr lang="en-US" altLang="zh-TW" i="1" baseline="-25000" dirty="0" err="1" smtClean="0"/>
              <a:t>k</a:t>
            </a:r>
            <a:r>
              <a:rPr lang="zh-TW" altLang="en-US" dirty="0" smtClean="0"/>
              <a:t> 個觀察值。必須有            。</a:t>
            </a:r>
          </a:p>
        </p:txBody>
      </p:sp>
      <p:graphicFrame>
        <p:nvGraphicFramePr>
          <p:cNvPr id="4" name="物件 3"/>
          <p:cNvGraphicFramePr>
            <a:graphicFrameLocks noChangeAspect="1"/>
          </p:cNvGraphicFramePr>
          <p:nvPr/>
        </p:nvGraphicFramePr>
        <p:xfrm>
          <a:off x="5788496" y="1463824"/>
          <a:ext cx="1447800" cy="381000"/>
        </p:xfrm>
        <a:graphic>
          <a:graphicData uri="http://schemas.openxmlformats.org/presentationml/2006/ole">
            <p:oleObj spid="_x0000_s65538" name="方程式" r:id="rId3" imgW="1447560" imgH="380880" progId="Equation.3">
              <p:embed/>
            </p:oleObj>
          </a:graphicData>
        </a:graphic>
      </p:graphicFrame>
      <p:graphicFrame>
        <p:nvGraphicFramePr>
          <p:cNvPr id="6" name="物件 5"/>
          <p:cNvGraphicFramePr>
            <a:graphicFrameLocks noChangeAspect="1"/>
          </p:cNvGraphicFramePr>
          <p:nvPr/>
        </p:nvGraphicFramePr>
        <p:xfrm>
          <a:off x="3492500" y="3536950"/>
          <a:ext cx="1063625" cy="792163"/>
        </p:xfrm>
        <a:graphic>
          <a:graphicData uri="http://schemas.openxmlformats.org/presentationml/2006/ole">
            <p:oleObj spid="_x0000_s65540" name="方程式" r:id="rId4" imgW="1091880" imgH="812520" progId="Equation.3">
              <p:embed/>
            </p:oleObj>
          </a:graphicData>
        </a:graphic>
      </p:graphicFrame>
      <p:sp>
        <p:nvSpPr>
          <p:cNvPr id="7" name="日期版面配置區 6"/>
          <p:cNvSpPr>
            <a:spLocks noGrp="1"/>
          </p:cNvSpPr>
          <p:nvPr>
            <p:ph type="dt" sz="half" idx="10"/>
          </p:nvPr>
        </p:nvSpPr>
        <p:spPr/>
        <p:txBody>
          <a:bodyPr/>
          <a:lstStyle/>
          <a:p>
            <a:r>
              <a:rPr lang="en-US" altLang="zh-TW" smtClean="0"/>
              <a:t>Copyright © </a:t>
            </a:r>
            <a:r>
              <a:rPr lang="zh-TW" altLang="en-US" smtClean="0"/>
              <a:t>滄海書局</a:t>
            </a:r>
            <a:endParaRPr lang="zh-TW" altLang="en-US"/>
          </a:p>
        </p:txBody>
      </p:sp>
      <p:sp>
        <p:nvSpPr>
          <p:cNvPr id="8" name="投影片編號版面配置區 7"/>
          <p:cNvSpPr>
            <a:spLocks noGrp="1"/>
          </p:cNvSpPr>
          <p:nvPr>
            <p:ph type="sldNum" sz="quarter" idx="12"/>
          </p:nvPr>
        </p:nvSpPr>
        <p:spPr/>
        <p:txBody>
          <a:bodyPr/>
          <a:lstStyle/>
          <a:p>
            <a:fld id="{99AA521B-A282-4913-8321-050F21DB6AD4}" type="slidenum">
              <a:rPr lang="zh-TW" altLang="en-US" smtClean="0"/>
              <a:pPr/>
              <a:t>55</a:t>
            </a:fld>
            <a:endParaRPr lang="zh-TW" altLang="en-US"/>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z="3400" dirty="0" smtClean="0"/>
              <a:t>迴歸線性的檢定：有重複觀察值的資料</a:t>
            </a:r>
            <a:r>
              <a:rPr lang="en-US" altLang="zh-TW" sz="3400" dirty="0" smtClean="0"/>
              <a:t>(</a:t>
            </a:r>
            <a:r>
              <a:rPr lang="zh-TW" altLang="en-US" sz="3400" dirty="0" smtClean="0"/>
              <a:t>續</a:t>
            </a:r>
            <a:r>
              <a:rPr lang="en-US" altLang="zh-TW" sz="3400" dirty="0" smtClean="0"/>
              <a:t>)</a:t>
            </a:r>
            <a:endParaRPr lang="zh-TW" altLang="en-US" sz="3400" dirty="0"/>
          </a:p>
        </p:txBody>
      </p:sp>
      <p:sp>
        <p:nvSpPr>
          <p:cNvPr id="3" name="內容版面配置區 2"/>
          <p:cNvSpPr>
            <a:spLocks noGrp="1"/>
          </p:cNvSpPr>
          <p:nvPr>
            <p:ph idx="1"/>
          </p:nvPr>
        </p:nvSpPr>
        <p:spPr/>
        <p:txBody>
          <a:bodyPr/>
          <a:lstStyle/>
          <a:p>
            <a:r>
              <a:rPr lang="zh-TW" altLang="en-US" dirty="0" smtClean="0"/>
              <a:t>定義</a:t>
            </a:r>
            <a:r>
              <a:rPr lang="en-US" altLang="zh-TW" dirty="0" smtClean="0"/>
              <a:t/>
            </a:r>
            <a:br>
              <a:rPr lang="en-US" altLang="zh-TW" dirty="0" smtClean="0"/>
            </a:br>
            <a:r>
              <a:rPr lang="en-US" altLang="zh-TW" dirty="0" smtClean="0"/>
              <a:t/>
            </a:r>
            <a:br>
              <a:rPr lang="en-US" altLang="zh-TW" dirty="0" smtClean="0"/>
            </a:br>
            <a:r>
              <a:rPr lang="en-US" altLang="zh-TW" dirty="0" smtClean="0"/>
              <a:t/>
            </a:r>
            <a:br>
              <a:rPr lang="en-US" altLang="zh-TW" dirty="0" smtClean="0"/>
            </a:br>
            <a:r>
              <a:rPr lang="en-US" altLang="zh-TW" dirty="0" smtClean="0"/>
              <a:t/>
            </a:r>
            <a:br>
              <a:rPr lang="en-US" altLang="zh-TW" dirty="0" smtClean="0"/>
            </a:br>
            <a:r>
              <a:rPr lang="en-US" altLang="zh-TW" dirty="0" smtClean="0"/>
              <a:t/>
            </a:r>
            <a:br>
              <a:rPr lang="en-US" altLang="zh-TW" dirty="0" smtClean="0"/>
            </a:br>
            <a:r>
              <a:rPr lang="en-US" altLang="zh-TW" dirty="0" smtClean="0"/>
              <a:t/>
            </a:r>
            <a:br>
              <a:rPr lang="en-US" altLang="zh-TW" dirty="0" smtClean="0"/>
            </a:br>
            <a:r>
              <a:rPr lang="zh-TW" altLang="en-US" dirty="0" smtClean="0"/>
              <a:t>因此，如果對應於         有 </a:t>
            </a:r>
            <a:r>
              <a:rPr lang="en-US" altLang="zh-TW" i="1" dirty="0" smtClean="0"/>
              <a:t>Y </a:t>
            </a:r>
            <a:r>
              <a:rPr lang="zh-TW" altLang="en-US" dirty="0" smtClean="0"/>
              <a:t>的         個量測，則我們會把這些觀察值表示成 </a:t>
            </a:r>
            <a:r>
              <a:rPr lang="en-US" altLang="zh-TW" i="1" dirty="0" smtClean="0"/>
              <a:t>y</a:t>
            </a:r>
            <a:r>
              <a:rPr lang="en-US" altLang="zh-TW" baseline="-25000" dirty="0" smtClean="0"/>
              <a:t>41</a:t>
            </a:r>
            <a:r>
              <a:rPr lang="zh-TW" altLang="en-US" dirty="0" smtClean="0"/>
              <a:t>、</a:t>
            </a:r>
            <a:r>
              <a:rPr lang="en-US" altLang="zh-TW" i="1" dirty="0" smtClean="0"/>
              <a:t>y</a:t>
            </a:r>
            <a:r>
              <a:rPr lang="en-US" altLang="zh-TW" baseline="-25000" dirty="0" smtClean="0"/>
              <a:t>42</a:t>
            </a:r>
            <a:r>
              <a:rPr lang="zh-TW" altLang="en-US" dirty="0" smtClean="0"/>
              <a:t> 和 </a:t>
            </a:r>
            <a:r>
              <a:rPr lang="en-US" altLang="zh-TW" i="1" dirty="0" smtClean="0"/>
              <a:t>y</a:t>
            </a:r>
            <a:r>
              <a:rPr lang="en-US" altLang="zh-TW" baseline="-25000" dirty="0" smtClean="0"/>
              <a:t>43</a:t>
            </a:r>
            <a:r>
              <a:rPr lang="zh-TW" altLang="en-US" dirty="0" smtClean="0"/>
              <a:t>，於是</a:t>
            </a:r>
          </a:p>
          <a:p>
            <a:endParaRPr lang="zh-TW" altLang="en-US" dirty="0" smtClean="0"/>
          </a:p>
          <a:p>
            <a:endParaRPr lang="zh-TW" altLang="en-US" dirty="0"/>
          </a:p>
        </p:txBody>
      </p:sp>
      <p:graphicFrame>
        <p:nvGraphicFramePr>
          <p:cNvPr id="66562" name="Object 2"/>
          <p:cNvGraphicFramePr>
            <a:graphicFrameLocks noChangeAspect="1"/>
          </p:cNvGraphicFramePr>
          <p:nvPr/>
        </p:nvGraphicFramePr>
        <p:xfrm>
          <a:off x="2773363" y="1625848"/>
          <a:ext cx="3670300" cy="2235200"/>
        </p:xfrm>
        <a:graphic>
          <a:graphicData uri="http://schemas.openxmlformats.org/presentationml/2006/ole">
            <p:oleObj spid="_x0000_s66562" name="方程式" r:id="rId3" imgW="3670200" imgH="2234880" progId="Equation.3">
              <p:embed/>
            </p:oleObj>
          </a:graphicData>
        </a:graphic>
      </p:graphicFrame>
      <p:graphicFrame>
        <p:nvGraphicFramePr>
          <p:cNvPr id="5" name="物件 4"/>
          <p:cNvGraphicFramePr>
            <a:graphicFrameLocks noChangeAspect="1"/>
          </p:cNvGraphicFramePr>
          <p:nvPr/>
        </p:nvGraphicFramePr>
        <p:xfrm>
          <a:off x="3894708" y="4149080"/>
          <a:ext cx="749300" cy="368300"/>
        </p:xfrm>
        <a:graphic>
          <a:graphicData uri="http://schemas.openxmlformats.org/presentationml/2006/ole">
            <p:oleObj spid="_x0000_s66563" name="方程式" r:id="rId4" imgW="749160" imgH="368280" progId="Equation.3">
              <p:embed/>
            </p:oleObj>
          </a:graphicData>
        </a:graphic>
      </p:graphicFrame>
      <p:graphicFrame>
        <p:nvGraphicFramePr>
          <p:cNvPr id="66564" name="Object 4"/>
          <p:cNvGraphicFramePr>
            <a:graphicFrameLocks noChangeAspect="1"/>
          </p:cNvGraphicFramePr>
          <p:nvPr/>
        </p:nvGraphicFramePr>
        <p:xfrm>
          <a:off x="5868144" y="4149080"/>
          <a:ext cx="749300" cy="368300"/>
        </p:xfrm>
        <a:graphic>
          <a:graphicData uri="http://schemas.openxmlformats.org/presentationml/2006/ole">
            <p:oleObj spid="_x0000_s66564" name="方程式" r:id="rId5" imgW="749160" imgH="368280" progId="Equation.3">
              <p:embed/>
            </p:oleObj>
          </a:graphicData>
        </a:graphic>
      </p:graphicFrame>
      <p:graphicFrame>
        <p:nvGraphicFramePr>
          <p:cNvPr id="7" name="物件 6"/>
          <p:cNvGraphicFramePr>
            <a:graphicFrameLocks noChangeAspect="1"/>
          </p:cNvGraphicFramePr>
          <p:nvPr/>
        </p:nvGraphicFramePr>
        <p:xfrm>
          <a:off x="3448050" y="5445224"/>
          <a:ext cx="2247900" cy="381000"/>
        </p:xfrm>
        <a:graphic>
          <a:graphicData uri="http://schemas.openxmlformats.org/presentationml/2006/ole">
            <p:oleObj spid="_x0000_s66565" name="方程式" r:id="rId6" imgW="2247840" imgH="380880" progId="Equation.3">
              <p:embed/>
            </p:oleObj>
          </a:graphicData>
        </a:graphic>
      </p:graphicFrame>
      <p:sp>
        <p:nvSpPr>
          <p:cNvPr id="8" name="日期版面配置區 7"/>
          <p:cNvSpPr>
            <a:spLocks noGrp="1"/>
          </p:cNvSpPr>
          <p:nvPr>
            <p:ph type="dt" sz="half" idx="10"/>
          </p:nvPr>
        </p:nvSpPr>
        <p:spPr/>
        <p:txBody>
          <a:bodyPr/>
          <a:lstStyle/>
          <a:p>
            <a:r>
              <a:rPr lang="en-US" altLang="zh-TW" smtClean="0"/>
              <a:t>Copyright © </a:t>
            </a:r>
            <a:r>
              <a:rPr lang="zh-TW" altLang="en-US" smtClean="0"/>
              <a:t>滄海書局</a:t>
            </a:r>
            <a:endParaRPr lang="zh-TW" altLang="en-US"/>
          </a:p>
        </p:txBody>
      </p:sp>
      <p:sp>
        <p:nvSpPr>
          <p:cNvPr id="9" name="投影片編號版面配置區 8"/>
          <p:cNvSpPr>
            <a:spLocks noGrp="1"/>
          </p:cNvSpPr>
          <p:nvPr>
            <p:ph type="sldNum" sz="quarter" idx="12"/>
          </p:nvPr>
        </p:nvSpPr>
        <p:spPr/>
        <p:txBody>
          <a:bodyPr/>
          <a:lstStyle/>
          <a:p>
            <a:fld id="{99AA521B-A282-4913-8321-050F21DB6AD4}" type="slidenum">
              <a:rPr lang="zh-TW" altLang="en-US" smtClean="0"/>
              <a:pPr/>
              <a:t>56</a:t>
            </a:fld>
            <a:endParaRPr lang="zh-TW" altLang="en-US"/>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擬合不足的</a:t>
            </a:r>
            <a:r>
              <a:rPr lang="zh-TW" altLang="en-US" dirty="0" smtClean="0"/>
              <a:t>概念</a:t>
            </a:r>
            <a:endParaRPr lang="zh-TW" altLang="en-US" dirty="0"/>
          </a:p>
        </p:txBody>
      </p:sp>
      <p:sp>
        <p:nvSpPr>
          <p:cNvPr id="3" name="內容版面配置區 2"/>
          <p:cNvSpPr>
            <a:spLocks noGrp="1"/>
          </p:cNvSpPr>
          <p:nvPr>
            <p:ph idx="1"/>
          </p:nvPr>
        </p:nvSpPr>
        <p:spPr/>
        <p:txBody>
          <a:bodyPr/>
          <a:lstStyle/>
          <a:p>
            <a:endParaRPr lang="zh-TW" altLang="en-US" dirty="0"/>
          </a:p>
        </p:txBody>
      </p:sp>
      <p:pic>
        <p:nvPicPr>
          <p:cNvPr id="4" name="Picture 2"/>
          <p:cNvPicPr>
            <a:picLocks noChangeAspect="1" noChangeArrowheads="1"/>
          </p:cNvPicPr>
          <p:nvPr/>
        </p:nvPicPr>
        <p:blipFill>
          <a:blip r:embed="rId2" cstate="print"/>
          <a:srcRect/>
          <a:stretch>
            <a:fillRect/>
          </a:stretch>
        </p:blipFill>
        <p:spPr bwMode="auto">
          <a:xfrm>
            <a:off x="321537" y="1772816"/>
            <a:ext cx="8462973" cy="3384376"/>
          </a:xfrm>
          <a:prstGeom prst="rect">
            <a:avLst/>
          </a:prstGeom>
          <a:noFill/>
          <a:ln w="9525">
            <a:noFill/>
            <a:miter lim="800000"/>
            <a:headEnd/>
            <a:tailEnd/>
          </a:ln>
          <a:effectLst/>
        </p:spPr>
      </p:pic>
      <p:sp>
        <p:nvSpPr>
          <p:cNvPr id="5" name="日期版面配置區 4"/>
          <p:cNvSpPr>
            <a:spLocks noGrp="1"/>
          </p:cNvSpPr>
          <p:nvPr>
            <p:ph type="dt" sz="half" idx="10"/>
          </p:nvPr>
        </p:nvSpPr>
        <p:spPr/>
        <p:txBody>
          <a:bodyPr/>
          <a:lstStyle/>
          <a:p>
            <a:r>
              <a:rPr lang="en-US" altLang="zh-TW" smtClean="0"/>
              <a:t>Copyright © </a:t>
            </a:r>
            <a:r>
              <a:rPr lang="zh-TW" altLang="en-US" smtClean="0"/>
              <a:t>滄海書局</a:t>
            </a:r>
            <a:endParaRPr lang="zh-TW" altLang="en-US"/>
          </a:p>
        </p:txBody>
      </p:sp>
      <p:sp>
        <p:nvSpPr>
          <p:cNvPr id="6" name="投影片編號版面配置區 5"/>
          <p:cNvSpPr>
            <a:spLocks noGrp="1"/>
          </p:cNvSpPr>
          <p:nvPr>
            <p:ph type="sldNum" sz="quarter" idx="12"/>
          </p:nvPr>
        </p:nvSpPr>
        <p:spPr/>
        <p:txBody>
          <a:bodyPr/>
          <a:lstStyle/>
          <a:p>
            <a:fld id="{99AA521B-A282-4913-8321-050F21DB6AD4}" type="slidenum">
              <a:rPr lang="zh-TW" altLang="en-US" smtClean="0"/>
              <a:pPr/>
              <a:t>57</a:t>
            </a:fld>
            <a:endParaRPr lang="zh-TW" altLang="en-US"/>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擬合不足的概念</a:t>
            </a:r>
            <a:r>
              <a:rPr lang="en-US" altLang="zh-TW" dirty="0" smtClean="0"/>
              <a:t>(</a:t>
            </a:r>
            <a:r>
              <a:rPr lang="zh-TW" altLang="en-US" dirty="0" smtClean="0"/>
              <a:t>續</a:t>
            </a:r>
            <a:r>
              <a:rPr lang="en-US" altLang="zh-TW" dirty="0" smtClean="0"/>
              <a:t>)</a:t>
            </a:r>
            <a:endParaRPr lang="zh-TW" altLang="en-US" dirty="0"/>
          </a:p>
        </p:txBody>
      </p:sp>
      <p:pic>
        <p:nvPicPr>
          <p:cNvPr id="67587" name="Picture 3"/>
          <p:cNvPicPr>
            <a:picLocks noGrp="1" noChangeAspect="1" noChangeArrowheads="1"/>
          </p:cNvPicPr>
          <p:nvPr>
            <p:ph idx="1"/>
          </p:nvPr>
        </p:nvPicPr>
        <p:blipFill>
          <a:blip r:embed="rId2" cstate="print"/>
          <a:srcRect/>
          <a:stretch>
            <a:fillRect/>
          </a:stretch>
        </p:blipFill>
        <p:spPr bwMode="auto">
          <a:xfrm>
            <a:off x="468432" y="1268760"/>
            <a:ext cx="8280032" cy="2668710"/>
          </a:xfrm>
          <a:prstGeom prst="rect">
            <a:avLst/>
          </a:prstGeom>
          <a:noFill/>
          <a:ln w="9525">
            <a:noFill/>
            <a:miter lim="800000"/>
            <a:headEnd/>
            <a:tailEnd/>
          </a:ln>
        </p:spPr>
      </p:pic>
      <p:pic>
        <p:nvPicPr>
          <p:cNvPr id="7" name="Picture 2"/>
          <p:cNvPicPr>
            <a:picLocks noChangeAspect="1" noChangeArrowheads="1"/>
          </p:cNvPicPr>
          <p:nvPr/>
        </p:nvPicPr>
        <p:blipFill>
          <a:blip r:embed="rId3" cstate="print"/>
          <a:srcRect t="2413" b="1448"/>
          <a:stretch>
            <a:fillRect/>
          </a:stretch>
        </p:blipFill>
        <p:spPr bwMode="auto">
          <a:xfrm>
            <a:off x="2260500" y="3933056"/>
            <a:ext cx="4393821" cy="2834180"/>
          </a:xfrm>
          <a:prstGeom prst="rect">
            <a:avLst/>
          </a:prstGeom>
          <a:noFill/>
          <a:ln w="9525">
            <a:noFill/>
            <a:miter lim="800000"/>
            <a:headEnd/>
            <a:tailEnd/>
          </a:ln>
          <a:effectLst/>
        </p:spPr>
      </p:pic>
      <p:sp>
        <p:nvSpPr>
          <p:cNvPr id="5" name="日期版面配置區 4"/>
          <p:cNvSpPr>
            <a:spLocks noGrp="1"/>
          </p:cNvSpPr>
          <p:nvPr>
            <p:ph type="dt" sz="half" idx="10"/>
          </p:nvPr>
        </p:nvSpPr>
        <p:spPr/>
        <p:txBody>
          <a:bodyPr/>
          <a:lstStyle/>
          <a:p>
            <a:r>
              <a:rPr lang="en-US" altLang="zh-TW" smtClean="0"/>
              <a:t>Copyright © </a:t>
            </a:r>
            <a:r>
              <a:rPr lang="zh-TW" altLang="en-US" smtClean="0"/>
              <a:t>滄海書局</a:t>
            </a:r>
            <a:endParaRPr lang="zh-TW" altLang="en-US"/>
          </a:p>
        </p:txBody>
      </p:sp>
      <p:sp>
        <p:nvSpPr>
          <p:cNvPr id="6" name="投影片編號版面配置區 5"/>
          <p:cNvSpPr>
            <a:spLocks noGrp="1"/>
          </p:cNvSpPr>
          <p:nvPr>
            <p:ph type="sldNum" sz="quarter" idx="12"/>
          </p:nvPr>
        </p:nvSpPr>
        <p:spPr/>
        <p:txBody>
          <a:bodyPr/>
          <a:lstStyle/>
          <a:p>
            <a:fld id="{99AA521B-A282-4913-8321-050F21DB6AD4}" type="slidenum">
              <a:rPr lang="zh-TW" altLang="en-US" smtClean="0"/>
              <a:pPr/>
              <a:t>58</a:t>
            </a:fld>
            <a:endParaRPr lang="zh-TW" altLang="en-US"/>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擬合不足的概念</a:t>
            </a:r>
            <a:r>
              <a:rPr lang="en-US" altLang="zh-TW" dirty="0" smtClean="0"/>
              <a:t>(</a:t>
            </a:r>
            <a:r>
              <a:rPr lang="zh-TW" altLang="en-US" dirty="0" smtClean="0"/>
              <a:t>續</a:t>
            </a:r>
            <a:r>
              <a:rPr lang="en-US" altLang="zh-TW" dirty="0" smtClean="0"/>
              <a:t>)</a:t>
            </a:r>
            <a:endParaRPr lang="zh-TW" altLang="en-US" dirty="0"/>
          </a:p>
        </p:txBody>
      </p:sp>
      <p:pic>
        <p:nvPicPr>
          <p:cNvPr id="68611" name="Picture 3"/>
          <p:cNvPicPr>
            <a:picLocks noGrp="1" noChangeAspect="1" noChangeArrowheads="1"/>
          </p:cNvPicPr>
          <p:nvPr>
            <p:ph idx="1"/>
          </p:nvPr>
        </p:nvPicPr>
        <p:blipFill>
          <a:blip r:embed="rId2" cstate="print"/>
          <a:srcRect/>
          <a:stretch>
            <a:fillRect/>
          </a:stretch>
        </p:blipFill>
        <p:spPr bwMode="auto">
          <a:xfrm>
            <a:off x="2148665" y="2132856"/>
            <a:ext cx="4799599" cy="3240360"/>
          </a:xfrm>
          <a:prstGeom prst="rect">
            <a:avLst/>
          </a:prstGeom>
          <a:noFill/>
          <a:ln w="9525">
            <a:noFill/>
            <a:miter lim="800000"/>
            <a:headEnd/>
            <a:tailEnd/>
          </a:ln>
        </p:spPr>
      </p:pic>
      <p:sp>
        <p:nvSpPr>
          <p:cNvPr id="4" name="日期版面配置區 3"/>
          <p:cNvSpPr>
            <a:spLocks noGrp="1"/>
          </p:cNvSpPr>
          <p:nvPr>
            <p:ph type="dt" sz="half" idx="10"/>
          </p:nvPr>
        </p:nvSpPr>
        <p:spPr/>
        <p:txBody>
          <a:bodyPr/>
          <a:lstStyle/>
          <a:p>
            <a:r>
              <a:rPr lang="en-US" altLang="zh-TW" smtClean="0"/>
              <a:t>Copyright © </a:t>
            </a:r>
            <a:r>
              <a:rPr lang="zh-TW" altLang="en-US" smtClean="0"/>
              <a:t>滄海書局</a:t>
            </a:r>
            <a:endParaRPr lang="zh-TW" altLang="en-US"/>
          </a:p>
        </p:txBody>
      </p:sp>
      <p:sp>
        <p:nvSpPr>
          <p:cNvPr id="5" name="投影片編號版面配置區 4"/>
          <p:cNvSpPr>
            <a:spLocks noGrp="1"/>
          </p:cNvSpPr>
          <p:nvPr>
            <p:ph type="sldNum" sz="quarter" idx="12"/>
          </p:nvPr>
        </p:nvSpPr>
        <p:spPr/>
        <p:txBody>
          <a:bodyPr/>
          <a:lstStyle/>
          <a:p>
            <a:fld id="{99AA521B-A282-4913-8321-050F21DB6AD4}" type="slidenum">
              <a:rPr lang="zh-TW" altLang="en-US" smtClean="0"/>
              <a:pPr/>
              <a:t>59</a:t>
            </a:fld>
            <a:endParaRPr lang="zh-TW" altLang="en-US"/>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z="3200" dirty="0" smtClean="0"/>
              <a:t>簡單線性迴歸 </a:t>
            </a:r>
            <a:r>
              <a:rPr lang="en-US" altLang="zh-TW" sz="3200" dirty="0" smtClean="0"/>
              <a:t>(SLR)</a:t>
            </a:r>
            <a:r>
              <a:rPr lang="zh-TW" altLang="en-US" sz="3200" dirty="0" smtClean="0"/>
              <a:t> 模型以及最小平方法</a:t>
            </a:r>
            <a:r>
              <a:rPr lang="en-US" altLang="zh-TW" sz="3200" dirty="0" smtClean="0"/>
              <a:t>(</a:t>
            </a:r>
            <a:r>
              <a:rPr lang="zh-TW" altLang="en-US" sz="3200" dirty="0" smtClean="0"/>
              <a:t>續</a:t>
            </a:r>
            <a:r>
              <a:rPr lang="en-US" altLang="zh-TW" sz="3200" dirty="0" smtClean="0"/>
              <a:t>)</a:t>
            </a:r>
            <a:endParaRPr lang="zh-TW" altLang="en-US" sz="3200" dirty="0"/>
          </a:p>
        </p:txBody>
      </p:sp>
      <p:sp>
        <p:nvSpPr>
          <p:cNvPr id="5" name="內容版面配置區 4"/>
          <p:cNvSpPr>
            <a:spLocks noGrp="1"/>
          </p:cNvSpPr>
          <p:nvPr>
            <p:ph idx="1"/>
          </p:nvPr>
        </p:nvSpPr>
        <p:spPr/>
        <p:txBody>
          <a:bodyPr/>
          <a:lstStyle/>
          <a:p>
            <a:r>
              <a:rPr lang="zh-TW" altLang="en-US" dirty="0" smtClean="0"/>
              <a:t>常稱為</a:t>
            </a:r>
            <a:r>
              <a:rPr lang="zh-TW" altLang="en-US" b="1" dirty="0" smtClean="0"/>
              <a:t>隨機誤差 </a:t>
            </a:r>
            <a:r>
              <a:rPr lang="en-US" altLang="zh-TW" b="1" dirty="0" smtClean="0"/>
              <a:t>(random error) </a:t>
            </a:r>
            <a:r>
              <a:rPr lang="zh-TW" altLang="en-US" dirty="0" smtClean="0"/>
              <a:t>或</a:t>
            </a:r>
            <a:r>
              <a:rPr lang="zh-TW" altLang="en-US" b="1" dirty="0" smtClean="0"/>
              <a:t>隨機擾動 </a:t>
            </a:r>
            <a:r>
              <a:rPr lang="en-US" altLang="zh-TW" b="1" dirty="0" smtClean="0"/>
              <a:t>(random disturbance)</a:t>
            </a:r>
            <a:r>
              <a:rPr lang="zh-TW" altLang="en-US" b="1" dirty="0" smtClean="0"/>
              <a:t> </a:t>
            </a:r>
            <a:r>
              <a:rPr lang="zh-TW" altLang="en-US" dirty="0" smtClean="0"/>
              <a:t>的量 </a:t>
            </a:r>
            <a:r>
              <a:rPr lang="el-GR" altLang="zh-TW" i="1" dirty="0" smtClean="0"/>
              <a:t>ε</a:t>
            </a:r>
            <a:r>
              <a:rPr lang="zh-TW" altLang="en-US" dirty="0" smtClean="0"/>
              <a:t>，有常數變異數，此部分的假設常稱為</a:t>
            </a:r>
            <a:r>
              <a:rPr lang="zh-TW" altLang="en-US" b="1" dirty="0" smtClean="0"/>
              <a:t>均質變異數假設 </a:t>
            </a:r>
            <a:r>
              <a:rPr lang="en-US" altLang="zh-TW" b="1" dirty="0" smtClean="0"/>
              <a:t>(homogeneous</a:t>
            </a:r>
            <a:r>
              <a:rPr lang="zh-TW" altLang="en-US" b="1" dirty="0" smtClean="0"/>
              <a:t> </a:t>
            </a:r>
            <a:r>
              <a:rPr lang="en-US" altLang="zh-TW" b="1" dirty="0" smtClean="0"/>
              <a:t>variance assumption)</a:t>
            </a:r>
            <a:r>
              <a:rPr lang="zh-TW" altLang="en-US" dirty="0" smtClean="0"/>
              <a:t>。有此隨機誤差 </a:t>
            </a:r>
            <a:r>
              <a:rPr lang="el-GR" altLang="zh-TW" i="1" dirty="0" smtClean="0"/>
              <a:t>ε</a:t>
            </a:r>
            <a:r>
              <a:rPr lang="zh-TW" altLang="en-US" dirty="0" smtClean="0"/>
              <a:t> 的存在，避免模型變成單純的定型方程式。現在，</a:t>
            </a:r>
            <a:endParaRPr lang="en-US" altLang="zh-TW" dirty="0" smtClean="0"/>
          </a:p>
          <a:p>
            <a:r>
              <a:rPr lang="zh-TW" altLang="en-US" dirty="0" smtClean="0"/>
              <a:t>事實上             表示在特定的 </a:t>
            </a:r>
            <a:r>
              <a:rPr lang="en-US" altLang="zh-TW" i="1" dirty="0" smtClean="0"/>
              <a:t>x </a:t>
            </a:r>
            <a:r>
              <a:rPr lang="zh-TW" altLang="en-US" dirty="0" smtClean="0"/>
              <a:t>處，</a:t>
            </a:r>
            <a:r>
              <a:rPr lang="en-US" altLang="zh-TW" i="1" dirty="0" smtClean="0"/>
              <a:t>y </a:t>
            </a:r>
            <a:r>
              <a:rPr lang="zh-TW" altLang="en-US" dirty="0" smtClean="0"/>
              <a:t>值分布在</a:t>
            </a:r>
            <a:r>
              <a:rPr lang="zh-TW" altLang="en-US" b="1" dirty="0" smtClean="0"/>
              <a:t>真實 </a:t>
            </a:r>
            <a:r>
              <a:rPr lang="en-US" altLang="zh-TW" b="1" dirty="0" smtClean="0"/>
              <a:t>(true) </a:t>
            </a:r>
            <a:r>
              <a:rPr lang="zh-TW" altLang="en-US" dirty="0" smtClean="0"/>
              <a:t>或母體</a:t>
            </a:r>
            <a:r>
              <a:rPr lang="zh-TW" altLang="en-US" b="1" dirty="0" smtClean="0"/>
              <a:t>迴歸線 </a:t>
            </a:r>
            <a:r>
              <a:rPr lang="en-US" altLang="zh-TW" b="1" dirty="0" smtClean="0"/>
              <a:t>(regression line) </a:t>
            </a:r>
            <a:r>
              <a:rPr lang="zh-TW" altLang="en-US" b="1" dirty="0" smtClean="0"/>
              <a:t>           </a:t>
            </a:r>
            <a:r>
              <a:rPr lang="zh-TW" altLang="en-US" dirty="0" smtClean="0"/>
              <a:t>附近。</a:t>
            </a:r>
            <a:endParaRPr lang="zh-TW" altLang="en-US" dirty="0"/>
          </a:p>
        </p:txBody>
      </p:sp>
      <p:graphicFrame>
        <p:nvGraphicFramePr>
          <p:cNvPr id="3075" name="Object 3"/>
          <p:cNvGraphicFramePr>
            <a:graphicFrameLocks noChangeAspect="1"/>
          </p:cNvGraphicFramePr>
          <p:nvPr/>
        </p:nvGraphicFramePr>
        <p:xfrm>
          <a:off x="1979712" y="4293096"/>
          <a:ext cx="1079500" cy="342900"/>
        </p:xfrm>
        <a:graphic>
          <a:graphicData uri="http://schemas.openxmlformats.org/presentationml/2006/ole">
            <p:oleObj spid="_x0000_s3075" name="方程式" r:id="rId3" imgW="1079280" imgH="342720" progId="Equation.3">
              <p:embed/>
            </p:oleObj>
          </a:graphicData>
        </a:graphic>
      </p:graphicFrame>
      <p:graphicFrame>
        <p:nvGraphicFramePr>
          <p:cNvPr id="3076" name="Object 4"/>
          <p:cNvGraphicFramePr>
            <a:graphicFrameLocks noChangeAspect="1"/>
          </p:cNvGraphicFramePr>
          <p:nvPr/>
        </p:nvGraphicFramePr>
        <p:xfrm>
          <a:off x="7308850" y="4687888"/>
          <a:ext cx="1524000" cy="381000"/>
        </p:xfrm>
        <a:graphic>
          <a:graphicData uri="http://schemas.openxmlformats.org/presentationml/2006/ole">
            <p:oleObj spid="_x0000_s3076" name="方程式" r:id="rId4" imgW="1523880" imgH="380880" progId="Equation.3">
              <p:embed/>
            </p:oleObj>
          </a:graphicData>
        </a:graphic>
      </p:graphicFrame>
      <p:sp>
        <p:nvSpPr>
          <p:cNvPr id="6" name="日期版面配置區 5"/>
          <p:cNvSpPr>
            <a:spLocks noGrp="1"/>
          </p:cNvSpPr>
          <p:nvPr>
            <p:ph type="dt" sz="half" idx="10"/>
          </p:nvPr>
        </p:nvSpPr>
        <p:spPr/>
        <p:txBody>
          <a:bodyPr/>
          <a:lstStyle/>
          <a:p>
            <a:r>
              <a:rPr lang="en-US" altLang="zh-TW" smtClean="0"/>
              <a:t>Copyright © </a:t>
            </a:r>
            <a:r>
              <a:rPr lang="zh-TW" altLang="en-US" smtClean="0"/>
              <a:t>滄海書局</a:t>
            </a:r>
            <a:endParaRPr lang="zh-TW" altLang="en-US"/>
          </a:p>
        </p:txBody>
      </p:sp>
      <p:sp>
        <p:nvSpPr>
          <p:cNvPr id="7" name="投影片編號版面配置區 6"/>
          <p:cNvSpPr>
            <a:spLocks noGrp="1"/>
          </p:cNvSpPr>
          <p:nvPr>
            <p:ph type="sldNum" sz="quarter" idx="12"/>
          </p:nvPr>
        </p:nvSpPr>
        <p:spPr/>
        <p:txBody>
          <a:bodyPr/>
          <a:lstStyle/>
          <a:p>
            <a:fld id="{99AA521B-A282-4913-8321-050F21DB6AD4}" type="slidenum">
              <a:rPr lang="zh-TW" altLang="en-US" smtClean="0"/>
              <a:pPr/>
              <a:t>6</a:t>
            </a:fld>
            <a:endParaRPr lang="zh-TW" altLang="en-US"/>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偵測不足擬合的重要性為何</a:t>
            </a:r>
            <a:r>
              <a:rPr lang="zh-TW" altLang="en-US" dirty="0" smtClean="0"/>
              <a:t>？</a:t>
            </a:r>
            <a:endParaRPr lang="zh-TW" altLang="en-US" dirty="0"/>
          </a:p>
        </p:txBody>
      </p:sp>
      <p:sp>
        <p:nvSpPr>
          <p:cNvPr id="3" name="內容版面配置區 2"/>
          <p:cNvSpPr>
            <a:spLocks noGrp="1"/>
          </p:cNvSpPr>
          <p:nvPr>
            <p:ph idx="1"/>
          </p:nvPr>
        </p:nvSpPr>
        <p:spPr/>
        <p:txBody>
          <a:bodyPr/>
          <a:lstStyle/>
          <a:p>
            <a:r>
              <a:rPr lang="zh-TW" altLang="en-US" dirty="0" smtClean="0"/>
              <a:t>隨著</a:t>
            </a:r>
            <a:r>
              <a:rPr lang="zh-TW" altLang="en-US" dirty="0" smtClean="0"/>
              <a:t>問題和所涉及的處理機制越來越複雜，建構或設計一個實驗來說明擬合不足的需求越來越迫切。</a:t>
            </a:r>
            <a:endParaRPr lang="en-US" altLang="zh-TW" dirty="0" smtClean="0"/>
          </a:p>
          <a:p>
            <a:r>
              <a:rPr lang="zh-TW" altLang="en-US" dirty="0" smtClean="0"/>
              <a:t>下列的例子顯示平方誤差和如何分離成代表純誤差和不足擬合的兩個分量。</a:t>
            </a:r>
            <a:endParaRPr lang="en-US" altLang="zh-TW" dirty="0" smtClean="0"/>
          </a:p>
          <a:p>
            <a:r>
              <a:rPr lang="zh-TW" altLang="en-US" dirty="0" smtClean="0"/>
              <a:t>在 </a:t>
            </a:r>
            <a:r>
              <a:rPr lang="el-GR" altLang="zh-TW" i="1" dirty="0" smtClean="0"/>
              <a:t>α</a:t>
            </a:r>
            <a:r>
              <a:rPr lang="zh-TW" altLang="en-US" dirty="0" smtClean="0"/>
              <a:t> 的顯著水準下，模型適當性的檢定是將不足擬合的均方值除以 </a:t>
            </a:r>
            <a:r>
              <a:rPr lang="en-US" altLang="zh-TW" i="1" dirty="0" smtClean="0"/>
              <a:t>s</a:t>
            </a:r>
            <a:r>
              <a:rPr lang="en-US" altLang="zh-TW" baseline="30000" dirty="0" smtClean="0"/>
              <a:t>2</a:t>
            </a:r>
            <a:r>
              <a:rPr lang="zh-TW" altLang="en-US" dirty="0" smtClean="0"/>
              <a:t> 後與                      比較</a:t>
            </a:r>
            <a:r>
              <a:rPr lang="zh-TW" altLang="en-US" dirty="0" smtClean="0"/>
              <a:t>。</a:t>
            </a:r>
            <a:endParaRPr lang="zh-TW" altLang="en-US" dirty="0"/>
          </a:p>
        </p:txBody>
      </p:sp>
      <p:graphicFrame>
        <p:nvGraphicFramePr>
          <p:cNvPr id="4" name="物件 3"/>
          <p:cNvGraphicFramePr>
            <a:graphicFrameLocks noChangeAspect="1"/>
          </p:cNvGraphicFramePr>
          <p:nvPr/>
        </p:nvGraphicFramePr>
        <p:xfrm>
          <a:off x="5436096" y="4293096"/>
          <a:ext cx="1866900" cy="381000"/>
        </p:xfrm>
        <a:graphic>
          <a:graphicData uri="http://schemas.openxmlformats.org/presentationml/2006/ole">
            <p:oleObj spid="_x0000_s69634" name="方程式" r:id="rId3" imgW="1866600" imgH="380880" progId="Equation.3">
              <p:embed/>
            </p:oleObj>
          </a:graphicData>
        </a:graphic>
      </p:graphicFrame>
      <p:sp>
        <p:nvSpPr>
          <p:cNvPr id="5" name="日期版面配置區 4"/>
          <p:cNvSpPr>
            <a:spLocks noGrp="1"/>
          </p:cNvSpPr>
          <p:nvPr>
            <p:ph type="dt" sz="half" idx="10"/>
          </p:nvPr>
        </p:nvSpPr>
        <p:spPr/>
        <p:txBody>
          <a:bodyPr/>
          <a:lstStyle/>
          <a:p>
            <a:r>
              <a:rPr lang="en-US" altLang="zh-TW" smtClean="0"/>
              <a:t>Copyright © </a:t>
            </a:r>
            <a:r>
              <a:rPr lang="zh-TW" altLang="en-US" smtClean="0"/>
              <a:t>滄海書局</a:t>
            </a:r>
            <a:endParaRPr lang="zh-TW" altLang="en-US"/>
          </a:p>
        </p:txBody>
      </p:sp>
      <p:sp>
        <p:nvSpPr>
          <p:cNvPr id="6" name="投影片編號版面配置區 5"/>
          <p:cNvSpPr>
            <a:spLocks noGrp="1"/>
          </p:cNvSpPr>
          <p:nvPr>
            <p:ph type="sldNum" sz="quarter" idx="12"/>
          </p:nvPr>
        </p:nvSpPr>
        <p:spPr/>
        <p:txBody>
          <a:bodyPr/>
          <a:lstStyle/>
          <a:p>
            <a:fld id="{99AA521B-A282-4913-8321-050F21DB6AD4}" type="slidenum">
              <a:rPr lang="zh-TW" altLang="en-US" smtClean="0"/>
              <a:pPr/>
              <a:t>60</a:t>
            </a:fld>
            <a:endParaRPr lang="zh-TW" altLang="en-US"/>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範例</a:t>
            </a:r>
            <a:r>
              <a:rPr lang="en-US" altLang="zh-TW" dirty="0" smtClean="0"/>
              <a:t>7.7</a:t>
            </a:r>
            <a:endParaRPr lang="zh-TW" altLang="en-US" dirty="0"/>
          </a:p>
        </p:txBody>
      </p:sp>
      <p:pic>
        <p:nvPicPr>
          <p:cNvPr id="70658" name="Picture 2"/>
          <p:cNvPicPr>
            <a:picLocks noGrp="1" noChangeAspect="1" noChangeArrowheads="1"/>
          </p:cNvPicPr>
          <p:nvPr>
            <p:ph idx="1"/>
          </p:nvPr>
        </p:nvPicPr>
        <p:blipFill>
          <a:blip r:embed="rId2" cstate="print"/>
          <a:srcRect/>
          <a:stretch>
            <a:fillRect/>
          </a:stretch>
        </p:blipFill>
        <p:spPr bwMode="auto">
          <a:xfrm>
            <a:off x="539552" y="1268760"/>
            <a:ext cx="7992000" cy="3884787"/>
          </a:xfrm>
          <a:prstGeom prst="rect">
            <a:avLst/>
          </a:prstGeom>
          <a:noFill/>
          <a:ln w="9525">
            <a:noFill/>
            <a:miter lim="800000"/>
            <a:headEnd/>
            <a:tailEnd/>
          </a:ln>
        </p:spPr>
      </p:pic>
      <p:pic>
        <p:nvPicPr>
          <p:cNvPr id="5" name="Picture 2"/>
          <p:cNvPicPr>
            <a:picLocks noChangeAspect="1" noChangeArrowheads="1"/>
          </p:cNvPicPr>
          <p:nvPr/>
        </p:nvPicPr>
        <p:blipFill>
          <a:blip r:embed="rId3" cstate="print"/>
          <a:srcRect/>
          <a:stretch>
            <a:fillRect/>
          </a:stretch>
        </p:blipFill>
        <p:spPr bwMode="auto">
          <a:xfrm>
            <a:off x="539552" y="5244087"/>
            <a:ext cx="7992000" cy="1353265"/>
          </a:xfrm>
          <a:prstGeom prst="rect">
            <a:avLst/>
          </a:prstGeom>
          <a:noFill/>
          <a:ln w="9525">
            <a:noFill/>
            <a:miter lim="800000"/>
            <a:headEnd/>
            <a:tailEnd/>
          </a:ln>
          <a:effectLst/>
        </p:spPr>
      </p:pic>
      <p:sp>
        <p:nvSpPr>
          <p:cNvPr id="6" name="日期版面配置區 5"/>
          <p:cNvSpPr>
            <a:spLocks noGrp="1"/>
          </p:cNvSpPr>
          <p:nvPr>
            <p:ph type="dt" sz="half" idx="10"/>
          </p:nvPr>
        </p:nvSpPr>
        <p:spPr/>
        <p:txBody>
          <a:bodyPr/>
          <a:lstStyle/>
          <a:p>
            <a:r>
              <a:rPr lang="en-US" altLang="zh-TW" smtClean="0"/>
              <a:t>Copyright © </a:t>
            </a:r>
            <a:r>
              <a:rPr lang="zh-TW" altLang="en-US" smtClean="0"/>
              <a:t>滄海書局</a:t>
            </a:r>
            <a:endParaRPr lang="zh-TW" altLang="en-US"/>
          </a:p>
        </p:txBody>
      </p:sp>
      <p:sp>
        <p:nvSpPr>
          <p:cNvPr id="7" name="投影片編號版面配置區 6"/>
          <p:cNvSpPr>
            <a:spLocks noGrp="1"/>
          </p:cNvSpPr>
          <p:nvPr>
            <p:ph type="sldNum" sz="quarter" idx="12"/>
          </p:nvPr>
        </p:nvSpPr>
        <p:spPr/>
        <p:txBody>
          <a:bodyPr/>
          <a:lstStyle/>
          <a:p>
            <a:fld id="{99AA521B-A282-4913-8321-050F21DB6AD4}" type="slidenum">
              <a:rPr lang="zh-TW" altLang="en-US" smtClean="0"/>
              <a:pPr/>
              <a:t>61</a:t>
            </a:fld>
            <a:endParaRPr lang="zh-TW"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範例</a:t>
            </a:r>
            <a:r>
              <a:rPr lang="en-US" altLang="zh-TW" dirty="0" smtClean="0"/>
              <a:t>7.7(</a:t>
            </a:r>
            <a:r>
              <a:rPr lang="zh-TW" altLang="en-US" dirty="0" smtClean="0"/>
              <a:t>續</a:t>
            </a:r>
            <a:r>
              <a:rPr lang="en-US" altLang="zh-TW" dirty="0" smtClean="0"/>
              <a:t>)</a:t>
            </a:r>
            <a:endParaRPr lang="zh-TW" altLang="en-US" dirty="0"/>
          </a:p>
        </p:txBody>
      </p:sp>
      <p:pic>
        <p:nvPicPr>
          <p:cNvPr id="71683" name="Picture 3"/>
          <p:cNvPicPr>
            <a:picLocks noGrp="1" noChangeAspect="1" noChangeArrowheads="1"/>
          </p:cNvPicPr>
          <p:nvPr>
            <p:ph idx="1"/>
          </p:nvPr>
        </p:nvPicPr>
        <p:blipFill>
          <a:blip r:embed="rId2" cstate="print"/>
          <a:srcRect/>
          <a:stretch>
            <a:fillRect/>
          </a:stretch>
        </p:blipFill>
        <p:spPr bwMode="auto">
          <a:xfrm>
            <a:off x="540440" y="1405170"/>
            <a:ext cx="7992000" cy="2311862"/>
          </a:xfrm>
          <a:prstGeom prst="rect">
            <a:avLst/>
          </a:prstGeom>
          <a:noFill/>
          <a:ln w="9525">
            <a:noFill/>
            <a:miter lim="800000"/>
            <a:headEnd/>
            <a:tailEnd/>
          </a:ln>
        </p:spPr>
      </p:pic>
      <p:sp>
        <p:nvSpPr>
          <p:cNvPr id="4" name="日期版面配置區 3"/>
          <p:cNvSpPr>
            <a:spLocks noGrp="1"/>
          </p:cNvSpPr>
          <p:nvPr>
            <p:ph type="dt" sz="half" idx="10"/>
          </p:nvPr>
        </p:nvSpPr>
        <p:spPr/>
        <p:txBody>
          <a:bodyPr/>
          <a:lstStyle/>
          <a:p>
            <a:r>
              <a:rPr lang="en-US" altLang="zh-TW" smtClean="0"/>
              <a:t>Copyright © </a:t>
            </a:r>
            <a:r>
              <a:rPr lang="zh-TW" altLang="en-US" smtClean="0"/>
              <a:t>滄海書局</a:t>
            </a:r>
            <a:endParaRPr lang="zh-TW" altLang="en-US"/>
          </a:p>
        </p:txBody>
      </p:sp>
      <p:sp>
        <p:nvSpPr>
          <p:cNvPr id="5" name="投影片編號版面配置區 4"/>
          <p:cNvSpPr>
            <a:spLocks noGrp="1"/>
          </p:cNvSpPr>
          <p:nvPr>
            <p:ph type="sldNum" sz="quarter" idx="12"/>
          </p:nvPr>
        </p:nvSpPr>
        <p:spPr/>
        <p:txBody>
          <a:bodyPr/>
          <a:lstStyle/>
          <a:p>
            <a:fld id="{99AA521B-A282-4913-8321-050F21DB6AD4}" type="slidenum">
              <a:rPr lang="zh-TW" altLang="en-US" smtClean="0"/>
              <a:pPr/>
              <a:t>62</a:t>
            </a:fld>
            <a:endParaRPr lang="zh-TW" altLang="en-US"/>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檢定不足擬合的附註解電腦</a:t>
            </a:r>
            <a:r>
              <a:rPr lang="zh-TW" altLang="en-US" dirty="0" smtClean="0"/>
              <a:t>列印</a:t>
            </a:r>
            <a:endParaRPr lang="zh-TW" altLang="en-US" dirty="0"/>
          </a:p>
        </p:txBody>
      </p:sp>
      <p:sp>
        <p:nvSpPr>
          <p:cNvPr id="3" name="內容版面配置區 2"/>
          <p:cNvSpPr>
            <a:spLocks noGrp="1"/>
          </p:cNvSpPr>
          <p:nvPr>
            <p:ph idx="1"/>
          </p:nvPr>
        </p:nvSpPr>
        <p:spPr/>
        <p:txBody>
          <a:bodyPr/>
          <a:lstStyle/>
          <a:p>
            <a:endParaRPr lang="zh-TW" altLang="en-US" dirty="0"/>
          </a:p>
        </p:txBody>
      </p:sp>
      <p:pic>
        <p:nvPicPr>
          <p:cNvPr id="4" name="Picture 2"/>
          <p:cNvPicPr>
            <a:picLocks noChangeAspect="1" noChangeArrowheads="1"/>
          </p:cNvPicPr>
          <p:nvPr/>
        </p:nvPicPr>
        <p:blipFill>
          <a:blip r:embed="rId2" cstate="print"/>
          <a:srcRect/>
          <a:stretch>
            <a:fillRect/>
          </a:stretch>
        </p:blipFill>
        <p:spPr bwMode="auto">
          <a:xfrm>
            <a:off x="395535" y="1844824"/>
            <a:ext cx="8369365" cy="3240360"/>
          </a:xfrm>
          <a:prstGeom prst="rect">
            <a:avLst/>
          </a:prstGeom>
          <a:noFill/>
          <a:ln w="9525">
            <a:noFill/>
            <a:miter lim="800000"/>
            <a:headEnd/>
            <a:tailEnd/>
          </a:ln>
          <a:effectLst/>
        </p:spPr>
      </p:pic>
      <p:sp>
        <p:nvSpPr>
          <p:cNvPr id="5" name="日期版面配置區 4"/>
          <p:cNvSpPr>
            <a:spLocks noGrp="1"/>
          </p:cNvSpPr>
          <p:nvPr>
            <p:ph type="dt" sz="half" idx="10"/>
          </p:nvPr>
        </p:nvSpPr>
        <p:spPr/>
        <p:txBody>
          <a:bodyPr/>
          <a:lstStyle/>
          <a:p>
            <a:r>
              <a:rPr lang="en-US" altLang="zh-TW" smtClean="0"/>
              <a:t>Copyright © </a:t>
            </a:r>
            <a:r>
              <a:rPr lang="zh-TW" altLang="en-US" smtClean="0"/>
              <a:t>滄海書局</a:t>
            </a:r>
            <a:endParaRPr lang="zh-TW" altLang="en-US"/>
          </a:p>
        </p:txBody>
      </p:sp>
      <p:sp>
        <p:nvSpPr>
          <p:cNvPr id="6" name="投影片編號版面配置區 5"/>
          <p:cNvSpPr>
            <a:spLocks noGrp="1"/>
          </p:cNvSpPr>
          <p:nvPr>
            <p:ph type="sldNum" sz="quarter" idx="12"/>
          </p:nvPr>
        </p:nvSpPr>
        <p:spPr/>
        <p:txBody>
          <a:bodyPr/>
          <a:lstStyle/>
          <a:p>
            <a:fld id="{99AA521B-A282-4913-8321-050F21DB6AD4}" type="slidenum">
              <a:rPr lang="zh-TW" altLang="en-US" smtClean="0"/>
              <a:pPr/>
              <a:t>63</a:t>
            </a:fld>
            <a:endParaRPr lang="zh-TW" altLang="en-US"/>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sz="3200" dirty="0" smtClean="0"/>
              <a:t>7.7</a:t>
            </a:r>
            <a:r>
              <a:rPr lang="zh-TW" altLang="en-US" sz="3200" dirty="0" smtClean="0"/>
              <a:t> 殘留的診斷圖：假設被違反的圖形化偵測</a:t>
            </a:r>
            <a:endParaRPr lang="zh-TW" altLang="en-US" sz="3200" dirty="0"/>
          </a:p>
        </p:txBody>
      </p:sp>
      <p:pic>
        <p:nvPicPr>
          <p:cNvPr id="72707" name="Picture 3"/>
          <p:cNvPicPr>
            <a:picLocks noGrp="1" noChangeAspect="1" noChangeArrowheads="1"/>
          </p:cNvPicPr>
          <p:nvPr>
            <p:ph idx="1"/>
          </p:nvPr>
        </p:nvPicPr>
        <p:blipFill>
          <a:blip r:embed="rId2" cstate="print"/>
          <a:srcRect/>
          <a:stretch>
            <a:fillRect/>
          </a:stretch>
        </p:blipFill>
        <p:spPr bwMode="auto">
          <a:xfrm>
            <a:off x="2123728" y="1844824"/>
            <a:ext cx="4889391" cy="4046545"/>
          </a:xfrm>
          <a:prstGeom prst="rect">
            <a:avLst/>
          </a:prstGeom>
          <a:noFill/>
          <a:ln w="9525">
            <a:noFill/>
            <a:miter lim="800000"/>
            <a:headEnd/>
            <a:tailEnd/>
          </a:ln>
        </p:spPr>
      </p:pic>
      <p:sp>
        <p:nvSpPr>
          <p:cNvPr id="4" name="日期版面配置區 3"/>
          <p:cNvSpPr>
            <a:spLocks noGrp="1"/>
          </p:cNvSpPr>
          <p:nvPr>
            <p:ph type="dt" sz="half" idx="10"/>
          </p:nvPr>
        </p:nvSpPr>
        <p:spPr/>
        <p:txBody>
          <a:bodyPr/>
          <a:lstStyle/>
          <a:p>
            <a:r>
              <a:rPr lang="en-US" altLang="zh-TW" smtClean="0"/>
              <a:t>Copyright © </a:t>
            </a:r>
            <a:r>
              <a:rPr lang="zh-TW" altLang="en-US" smtClean="0"/>
              <a:t>滄海書局</a:t>
            </a:r>
            <a:endParaRPr lang="zh-TW" altLang="en-US"/>
          </a:p>
        </p:txBody>
      </p:sp>
      <p:sp>
        <p:nvSpPr>
          <p:cNvPr id="5" name="投影片編號版面配置區 4"/>
          <p:cNvSpPr>
            <a:spLocks noGrp="1"/>
          </p:cNvSpPr>
          <p:nvPr>
            <p:ph type="sldNum" sz="quarter" idx="12"/>
          </p:nvPr>
        </p:nvSpPr>
        <p:spPr/>
        <p:txBody>
          <a:bodyPr/>
          <a:lstStyle/>
          <a:p>
            <a:fld id="{99AA521B-A282-4913-8321-050F21DB6AD4}" type="slidenum">
              <a:rPr lang="zh-TW" altLang="en-US" smtClean="0"/>
              <a:pPr/>
              <a:t>64</a:t>
            </a:fld>
            <a:endParaRPr lang="zh-TW" altLang="en-US"/>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非均質的變異</a:t>
            </a:r>
            <a:r>
              <a:rPr lang="zh-TW" altLang="en-US" dirty="0" smtClean="0"/>
              <a:t>數</a:t>
            </a:r>
            <a:endParaRPr lang="zh-TW" altLang="en-US" dirty="0"/>
          </a:p>
        </p:txBody>
      </p:sp>
      <p:sp>
        <p:nvSpPr>
          <p:cNvPr id="3" name="內容版面配置區 2"/>
          <p:cNvSpPr>
            <a:spLocks noGrp="1"/>
          </p:cNvSpPr>
          <p:nvPr>
            <p:ph idx="1"/>
          </p:nvPr>
        </p:nvSpPr>
        <p:spPr/>
        <p:txBody>
          <a:bodyPr/>
          <a:lstStyle/>
          <a:p>
            <a:endParaRPr lang="zh-TW" altLang="en-US" dirty="0"/>
          </a:p>
        </p:txBody>
      </p:sp>
      <p:pic>
        <p:nvPicPr>
          <p:cNvPr id="4" name="Picture 2"/>
          <p:cNvPicPr>
            <a:picLocks noChangeAspect="1" noChangeArrowheads="1"/>
          </p:cNvPicPr>
          <p:nvPr/>
        </p:nvPicPr>
        <p:blipFill>
          <a:blip r:embed="rId2" cstate="print"/>
          <a:srcRect/>
          <a:stretch>
            <a:fillRect/>
          </a:stretch>
        </p:blipFill>
        <p:spPr bwMode="auto">
          <a:xfrm>
            <a:off x="1763688" y="1484784"/>
            <a:ext cx="5149800" cy="4248472"/>
          </a:xfrm>
          <a:prstGeom prst="rect">
            <a:avLst/>
          </a:prstGeom>
          <a:noFill/>
          <a:ln w="9525">
            <a:noFill/>
            <a:miter lim="800000"/>
            <a:headEnd/>
            <a:tailEnd/>
          </a:ln>
          <a:effectLst/>
        </p:spPr>
      </p:pic>
      <p:sp>
        <p:nvSpPr>
          <p:cNvPr id="5" name="日期版面配置區 4"/>
          <p:cNvSpPr>
            <a:spLocks noGrp="1"/>
          </p:cNvSpPr>
          <p:nvPr>
            <p:ph type="dt" sz="half" idx="10"/>
          </p:nvPr>
        </p:nvSpPr>
        <p:spPr/>
        <p:txBody>
          <a:bodyPr/>
          <a:lstStyle/>
          <a:p>
            <a:r>
              <a:rPr lang="en-US" altLang="zh-TW" smtClean="0"/>
              <a:t>Copyright © </a:t>
            </a:r>
            <a:r>
              <a:rPr lang="zh-TW" altLang="en-US" smtClean="0"/>
              <a:t>滄海書局</a:t>
            </a:r>
            <a:endParaRPr lang="zh-TW" altLang="en-US"/>
          </a:p>
        </p:txBody>
      </p:sp>
      <p:sp>
        <p:nvSpPr>
          <p:cNvPr id="6" name="投影片編號版面配置區 5"/>
          <p:cNvSpPr>
            <a:spLocks noGrp="1"/>
          </p:cNvSpPr>
          <p:nvPr>
            <p:ph type="sldNum" sz="quarter" idx="12"/>
          </p:nvPr>
        </p:nvSpPr>
        <p:spPr/>
        <p:txBody>
          <a:bodyPr/>
          <a:lstStyle/>
          <a:p>
            <a:fld id="{99AA521B-A282-4913-8321-050F21DB6AD4}" type="slidenum">
              <a:rPr lang="zh-TW" altLang="en-US" smtClean="0"/>
              <a:pPr/>
              <a:t>65</a:t>
            </a:fld>
            <a:endParaRPr lang="zh-TW" altLang="en-US"/>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7.8</a:t>
            </a:r>
            <a:r>
              <a:rPr lang="zh-TW" altLang="en-US" dirty="0" smtClean="0"/>
              <a:t> 相關性</a:t>
            </a:r>
            <a:endParaRPr lang="zh-TW" altLang="en-US" dirty="0"/>
          </a:p>
        </p:txBody>
      </p:sp>
      <p:sp>
        <p:nvSpPr>
          <p:cNvPr id="3" name="內容版面配置區 2"/>
          <p:cNvSpPr>
            <a:spLocks noGrp="1"/>
          </p:cNvSpPr>
          <p:nvPr>
            <p:ph idx="1"/>
          </p:nvPr>
        </p:nvSpPr>
        <p:spPr/>
        <p:txBody>
          <a:bodyPr/>
          <a:lstStyle/>
          <a:p>
            <a:r>
              <a:rPr lang="zh-TW" altLang="en-US" dirty="0" smtClean="0"/>
              <a:t>常數 </a:t>
            </a:r>
            <a:r>
              <a:rPr lang="el-GR" altLang="zh-TW" i="1" dirty="0" smtClean="0"/>
              <a:t>ρ</a:t>
            </a:r>
            <a:r>
              <a:rPr lang="zh-TW" altLang="en-US" dirty="0" smtClean="0"/>
              <a:t> </a:t>
            </a:r>
            <a:r>
              <a:rPr lang="en-US" altLang="zh-TW" dirty="0" smtClean="0"/>
              <a:t>(rho) </a:t>
            </a:r>
            <a:r>
              <a:rPr lang="zh-TW" altLang="en-US" dirty="0" smtClean="0"/>
              <a:t>稱為</a:t>
            </a:r>
            <a:r>
              <a:rPr lang="zh-TW" altLang="en-US" b="1" dirty="0" smtClean="0"/>
              <a:t>母體相關性係數 </a:t>
            </a:r>
            <a:r>
              <a:rPr lang="en-US" altLang="zh-TW" b="1" dirty="0" smtClean="0"/>
              <a:t>(population correlation coefficient)</a:t>
            </a:r>
            <a:r>
              <a:rPr lang="zh-TW" altLang="en-US" dirty="0" smtClean="0"/>
              <a:t>，它在許多雙變異數資料分析問題中扮演重要角色。</a:t>
            </a:r>
            <a:endParaRPr lang="en-US" altLang="zh-TW" dirty="0" smtClean="0"/>
          </a:p>
          <a:p>
            <a:r>
              <a:rPr lang="zh-TW" altLang="en-US" dirty="0" smtClean="0"/>
              <a:t>迴歸線是水平線且 </a:t>
            </a:r>
            <a:r>
              <a:rPr lang="en-US" altLang="zh-TW" i="1" dirty="0" smtClean="0"/>
              <a:t>X </a:t>
            </a:r>
            <a:r>
              <a:rPr lang="zh-TW" altLang="en-US" dirty="0" smtClean="0"/>
              <a:t>的任何知識對預測 </a:t>
            </a:r>
            <a:r>
              <a:rPr lang="en-US" altLang="zh-TW" i="1" dirty="0" smtClean="0"/>
              <a:t>Y </a:t>
            </a:r>
            <a:r>
              <a:rPr lang="zh-TW" altLang="en-US" dirty="0" smtClean="0"/>
              <a:t>都毫無用處。因為反應的變異數是 </a:t>
            </a:r>
            <a:r>
              <a:rPr lang="en-US" altLang="zh-TW" i="1" dirty="0" smtClean="0"/>
              <a:t>X </a:t>
            </a:r>
            <a:r>
              <a:rPr lang="zh-TW" altLang="en-US" dirty="0" smtClean="0"/>
              <a:t>中的變異數再加上誤差，所以           ，因此我們必然有        ，因而              。</a:t>
            </a:r>
            <a:endParaRPr lang="zh-TW" altLang="en-US" dirty="0"/>
          </a:p>
        </p:txBody>
      </p:sp>
      <p:graphicFrame>
        <p:nvGraphicFramePr>
          <p:cNvPr id="4" name="物件 3"/>
          <p:cNvGraphicFramePr>
            <a:graphicFrameLocks noChangeAspect="1"/>
          </p:cNvGraphicFramePr>
          <p:nvPr/>
        </p:nvGraphicFramePr>
        <p:xfrm>
          <a:off x="3491880" y="3717032"/>
          <a:ext cx="1003300" cy="406400"/>
        </p:xfrm>
        <a:graphic>
          <a:graphicData uri="http://schemas.openxmlformats.org/presentationml/2006/ole">
            <p:oleObj spid="_x0000_s74754" name="方程式" r:id="rId3" imgW="1002960" imgH="406080" progId="Equation.3">
              <p:embed/>
            </p:oleObj>
          </a:graphicData>
        </a:graphic>
      </p:graphicFrame>
      <p:graphicFrame>
        <p:nvGraphicFramePr>
          <p:cNvPr id="74755" name="Object 3"/>
          <p:cNvGraphicFramePr>
            <a:graphicFrameLocks noChangeAspect="1"/>
          </p:cNvGraphicFramePr>
          <p:nvPr/>
        </p:nvGraphicFramePr>
        <p:xfrm>
          <a:off x="7541716" y="3755380"/>
          <a:ext cx="774700" cy="393700"/>
        </p:xfrm>
        <a:graphic>
          <a:graphicData uri="http://schemas.openxmlformats.org/presentationml/2006/ole">
            <p:oleObj spid="_x0000_s74755" name="方程式" r:id="rId4" imgW="774360" imgH="393480" progId="Equation.3">
              <p:embed/>
            </p:oleObj>
          </a:graphicData>
        </a:graphic>
      </p:graphicFrame>
      <p:graphicFrame>
        <p:nvGraphicFramePr>
          <p:cNvPr id="6" name="物件 5"/>
          <p:cNvGraphicFramePr>
            <a:graphicFrameLocks noChangeAspect="1"/>
          </p:cNvGraphicFramePr>
          <p:nvPr/>
        </p:nvGraphicFramePr>
        <p:xfrm>
          <a:off x="1619672" y="4250928"/>
          <a:ext cx="1257300" cy="330200"/>
        </p:xfrm>
        <a:graphic>
          <a:graphicData uri="http://schemas.openxmlformats.org/presentationml/2006/ole">
            <p:oleObj spid="_x0000_s74756" name="方程式" r:id="rId5" imgW="1257120" imgH="330120" progId="Equation.3">
              <p:embed/>
            </p:oleObj>
          </a:graphicData>
        </a:graphic>
      </p:graphicFrame>
      <p:sp>
        <p:nvSpPr>
          <p:cNvPr id="7" name="日期版面配置區 6"/>
          <p:cNvSpPr>
            <a:spLocks noGrp="1"/>
          </p:cNvSpPr>
          <p:nvPr>
            <p:ph type="dt" sz="half" idx="10"/>
          </p:nvPr>
        </p:nvSpPr>
        <p:spPr/>
        <p:txBody>
          <a:bodyPr/>
          <a:lstStyle/>
          <a:p>
            <a:r>
              <a:rPr lang="en-US" altLang="zh-TW" smtClean="0"/>
              <a:t>Copyright © </a:t>
            </a:r>
            <a:r>
              <a:rPr lang="zh-TW" altLang="en-US" smtClean="0"/>
              <a:t>滄海書局</a:t>
            </a:r>
            <a:endParaRPr lang="zh-TW" altLang="en-US"/>
          </a:p>
        </p:txBody>
      </p:sp>
      <p:sp>
        <p:nvSpPr>
          <p:cNvPr id="8" name="投影片編號版面配置區 7"/>
          <p:cNvSpPr>
            <a:spLocks noGrp="1"/>
          </p:cNvSpPr>
          <p:nvPr>
            <p:ph type="sldNum" sz="quarter" idx="12"/>
          </p:nvPr>
        </p:nvSpPr>
        <p:spPr/>
        <p:txBody>
          <a:bodyPr/>
          <a:lstStyle/>
          <a:p>
            <a:fld id="{99AA521B-A282-4913-8321-050F21DB6AD4}" type="slidenum">
              <a:rPr lang="zh-TW" altLang="en-US" smtClean="0"/>
              <a:pPr/>
              <a:t>66</a:t>
            </a:fld>
            <a:endParaRPr lang="zh-TW" altLang="en-US"/>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相關性</a:t>
            </a:r>
            <a:r>
              <a:rPr lang="en-US" altLang="zh-TW" dirty="0" smtClean="0"/>
              <a:t>(</a:t>
            </a:r>
            <a:r>
              <a:rPr lang="zh-TW" altLang="en-US" dirty="0" smtClean="0"/>
              <a:t>續</a:t>
            </a:r>
            <a:r>
              <a:rPr lang="en-US" altLang="zh-TW" dirty="0" smtClean="0"/>
              <a:t>)</a:t>
            </a:r>
            <a:endParaRPr lang="zh-TW" altLang="en-US" dirty="0"/>
          </a:p>
        </p:txBody>
      </p:sp>
      <p:sp>
        <p:nvSpPr>
          <p:cNvPr id="3" name="內容版面配置區 2"/>
          <p:cNvSpPr>
            <a:spLocks noGrp="1"/>
          </p:cNvSpPr>
          <p:nvPr>
            <p:ph idx="1"/>
          </p:nvPr>
        </p:nvSpPr>
        <p:spPr/>
        <p:txBody>
          <a:bodyPr/>
          <a:lstStyle/>
          <a:p>
            <a:r>
              <a:rPr lang="zh-TW" altLang="en-US" dirty="0" smtClean="0"/>
              <a:t>       的值只發生在當          時，在此情況下兩個變數之間有完美的線性關係。因此，</a:t>
            </a:r>
            <a:r>
              <a:rPr lang="el-GR" altLang="zh-TW" i="1" dirty="0" smtClean="0"/>
              <a:t>ρ</a:t>
            </a:r>
            <a:r>
              <a:rPr lang="zh-TW" altLang="en-US" dirty="0" smtClean="0"/>
              <a:t> 的值等於</a:t>
            </a:r>
            <a:r>
              <a:rPr lang="en-US" altLang="zh-TW" dirty="0" smtClean="0"/>
              <a:t/>
            </a:r>
            <a:br>
              <a:rPr lang="en-US" altLang="zh-TW" dirty="0" smtClean="0"/>
            </a:br>
            <a:r>
              <a:rPr lang="zh-TW" altLang="en-US" dirty="0" smtClean="0"/>
              <a:t>     代表有正值斜率的完美線性關係，而 </a:t>
            </a:r>
            <a:r>
              <a:rPr lang="el-GR" altLang="zh-TW" i="1" dirty="0" smtClean="0"/>
              <a:t>ρ</a:t>
            </a:r>
            <a:r>
              <a:rPr lang="zh-TW" altLang="en-US" i="1" dirty="0" smtClean="0"/>
              <a:t> </a:t>
            </a:r>
            <a:r>
              <a:rPr lang="zh-TW" altLang="en-US" dirty="0" smtClean="0"/>
              <a:t>的值等於      是從有負值斜率的完美線性關係而來。於是我們或許可說，</a:t>
            </a:r>
            <a:r>
              <a:rPr lang="el-GR" altLang="zh-TW" i="1" dirty="0" smtClean="0"/>
              <a:t> ρ</a:t>
            </a:r>
            <a:r>
              <a:rPr lang="zh-TW" altLang="en-US" dirty="0" smtClean="0"/>
              <a:t> 的樣本估測接近於一表示 </a:t>
            </a:r>
            <a:r>
              <a:rPr lang="en-US" altLang="zh-TW" i="1" dirty="0" smtClean="0"/>
              <a:t>X </a:t>
            </a:r>
            <a:r>
              <a:rPr lang="zh-TW" altLang="en-US" dirty="0" smtClean="0"/>
              <a:t>和 </a:t>
            </a:r>
            <a:r>
              <a:rPr lang="en-US" altLang="zh-TW" i="1" dirty="0" smtClean="0"/>
              <a:t>Y</a:t>
            </a:r>
            <a:r>
              <a:rPr lang="zh-TW" altLang="en-US" i="1" dirty="0" smtClean="0"/>
              <a:t> </a:t>
            </a:r>
            <a:r>
              <a:rPr lang="zh-TW" altLang="en-US" dirty="0" smtClean="0"/>
              <a:t>之間有好的相關性或</a:t>
            </a:r>
            <a:r>
              <a:rPr lang="zh-TW" altLang="en-US" b="1" dirty="0" smtClean="0"/>
              <a:t>線性關聯性</a:t>
            </a:r>
            <a:r>
              <a:rPr lang="en-US" altLang="zh-TW" b="1" dirty="0" smtClean="0"/>
              <a:t>(linear association)</a:t>
            </a:r>
            <a:r>
              <a:rPr lang="zh-TW" altLang="en-US" dirty="0" smtClean="0"/>
              <a:t>，而接近 </a:t>
            </a:r>
            <a:r>
              <a:rPr lang="en-US" altLang="zh-TW" dirty="0" smtClean="0"/>
              <a:t>0 </a:t>
            </a:r>
            <a:r>
              <a:rPr lang="zh-TW" altLang="en-US" dirty="0" smtClean="0"/>
              <a:t>的值代表很小或無相關性。</a:t>
            </a:r>
            <a:endParaRPr lang="zh-TW" altLang="en-US" dirty="0"/>
          </a:p>
        </p:txBody>
      </p:sp>
      <p:graphicFrame>
        <p:nvGraphicFramePr>
          <p:cNvPr id="75778" name="Object 2"/>
          <p:cNvGraphicFramePr>
            <a:graphicFrameLocks noChangeAspect="1"/>
          </p:cNvGraphicFramePr>
          <p:nvPr/>
        </p:nvGraphicFramePr>
        <p:xfrm>
          <a:off x="794048" y="1442616"/>
          <a:ext cx="609600" cy="330200"/>
        </p:xfrm>
        <a:graphic>
          <a:graphicData uri="http://schemas.openxmlformats.org/presentationml/2006/ole">
            <p:oleObj spid="_x0000_s75778" name="方程式" r:id="rId3" imgW="609480" imgH="330120" progId="Equation.3">
              <p:embed/>
            </p:oleObj>
          </a:graphicData>
        </a:graphic>
      </p:graphicFrame>
      <p:graphicFrame>
        <p:nvGraphicFramePr>
          <p:cNvPr id="5" name="物件 4"/>
          <p:cNvGraphicFramePr>
            <a:graphicFrameLocks noChangeAspect="1"/>
          </p:cNvGraphicFramePr>
          <p:nvPr/>
        </p:nvGraphicFramePr>
        <p:xfrm>
          <a:off x="4139952" y="1357908"/>
          <a:ext cx="838200" cy="342900"/>
        </p:xfrm>
        <a:graphic>
          <a:graphicData uri="http://schemas.openxmlformats.org/presentationml/2006/ole">
            <p:oleObj spid="_x0000_s75779" name="方程式" r:id="rId4" imgW="838080" imgH="342720" progId="Equation.3">
              <p:embed/>
            </p:oleObj>
          </a:graphicData>
        </a:graphic>
      </p:graphicFrame>
      <p:graphicFrame>
        <p:nvGraphicFramePr>
          <p:cNvPr id="6" name="物件 5"/>
          <p:cNvGraphicFramePr>
            <a:graphicFrameLocks noChangeAspect="1"/>
          </p:cNvGraphicFramePr>
          <p:nvPr/>
        </p:nvGraphicFramePr>
        <p:xfrm>
          <a:off x="793924" y="2312988"/>
          <a:ext cx="393700" cy="304800"/>
        </p:xfrm>
        <a:graphic>
          <a:graphicData uri="http://schemas.openxmlformats.org/presentationml/2006/ole">
            <p:oleObj spid="_x0000_s75780" name="方程式" r:id="rId5" imgW="393480" imgH="304560" progId="Equation.3">
              <p:embed/>
            </p:oleObj>
          </a:graphicData>
        </a:graphic>
      </p:graphicFrame>
      <p:graphicFrame>
        <p:nvGraphicFramePr>
          <p:cNvPr id="75781" name="Object 5"/>
          <p:cNvGraphicFramePr>
            <a:graphicFrameLocks noChangeAspect="1"/>
          </p:cNvGraphicFramePr>
          <p:nvPr/>
        </p:nvGraphicFramePr>
        <p:xfrm>
          <a:off x="1619250" y="2744788"/>
          <a:ext cx="393700" cy="304800"/>
        </p:xfrm>
        <a:graphic>
          <a:graphicData uri="http://schemas.openxmlformats.org/presentationml/2006/ole">
            <p:oleObj spid="_x0000_s75781" name="方程式" r:id="rId6" imgW="393480" imgH="304560" progId="Equation.3">
              <p:embed/>
            </p:oleObj>
          </a:graphicData>
        </a:graphic>
      </p:graphicFrame>
      <p:sp>
        <p:nvSpPr>
          <p:cNvPr id="8" name="日期版面配置區 7"/>
          <p:cNvSpPr>
            <a:spLocks noGrp="1"/>
          </p:cNvSpPr>
          <p:nvPr>
            <p:ph type="dt" sz="half" idx="10"/>
          </p:nvPr>
        </p:nvSpPr>
        <p:spPr/>
        <p:txBody>
          <a:bodyPr/>
          <a:lstStyle/>
          <a:p>
            <a:r>
              <a:rPr lang="en-US" altLang="zh-TW" smtClean="0"/>
              <a:t>Copyright © </a:t>
            </a:r>
            <a:r>
              <a:rPr lang="zh-TW" altLang="en-US" smtClean="0"/>
              <a:t>滄海書局</a:t>
            </a:r>
            <a:endParaRPr lang="zh-TW" altLang="en-US"/>
          </a:p>
        </p:txBody>
      </p:sp>
      <p:sp>
        <p:nvSpPr>
          <p:cNvPr id="9" name="投影片編號版面配置區 8"/>
          <p:cNvSpPr>
            <a:spLocks noGrp="1"/>
          </p:cNvSpPr>
          <p:nvPr>
            <p:ph type="sldNum" sz="quarter" idx="12"/>
          </p:nvPr>
        </p:nvSpPr>
        <p:spPr/>
        <p:txBody>
          <a:bodyPr/>
          <a:lstStyle/>
          <a:p>
            <a:fld id="{99AA521B-A282-4913-8321-050F21DB6AD4}" type="slidenum">
              <a:rPr lang="zh-TW" altLang="en-US" smtClean="0"/>
              <a:pPr/>
              <a:t>67</a:t>
            </a:fld>
            <a:endParaRPr lang="zh-TW" altLang="en-US"/>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相關性</a:t>
            </a:r>
            <a:r>
              <a:rPr lang="en-US" altLang="zh-TW" dirty="0" smtClean="0"/>
              <a:t>(</a:t>
            </a:r>
            <a:r>
              <a:rPr lang="zh-TW" altLang="en-US" dirty="0" smtClean="0"/>
              <a:t>續</a:t>
            </a:r>
            <a:r>
              <a:rPr lang="en-US" altLang="zh-TW" dirty="0" smtClean="0"/>
              <a:t>)</a:t>
            </a:r>
            <a:endParaRPr lang="zh-TW" altLang="en-US" dirty="0"/>
          </a:p>
        </p:txBody>
      </p:sp>
      <p:sp>
        <p:nvSpPr>
          <p:cNvPr id="3" name="內容版面配置區 2"/>
          <p:cNvSpPr>
            <a:spLocks noGrp="1"/>
          </p:cNvSpPr>
          <p:nvPr>
            <p:ph idx="1"/>
          </p:nvPr>
        </p:nvSpPr>
        <p:spPr>
          <a:xfrm>
            <a:off x="323528" y="3933056"/>
            <a:ext cx="8496944" cy="2448272"/>
          </a:xfrm>
        </p:spPr>
        <p:txBody>
          <a:bodyPr/>
          <a:lstStyle/>
          <a:p>
            <a:r>
              <a:rPr lang="zh-TW" altLang="en-US" dirty="0" smtClean="0"/>
              <a:t>對於在     和     之間的值，我們在解讀上必須小心。例如， </a:t>
            </a:r>
            <a:r>
              <a:rPr lang="en-US" altLang="zh-TW" i="1" dirty="0" smtClean="0"/>
              <a:t>r </a:t>
            </a:r>
            <a:r>
              <a:rPr lang="zh-TW" altLang="en-US" dirty="0" smtClean="0"/>
              <a:t>的值等於 </a:t>
            </a:r>
            <a:r>
              <a:rPr lang="en-US" altLang="zh-TW" dirty="0" smtClean="0"/>
              <a:t>0.3 </a:t>
            </a:r>
            <a:r>
              <a:rPr lang="zh-TW" altLang="en-US" dirty="0" smtClean="0"/>
              <a:t>和 </a:t>
            </a:r>
            <a:r>
              <a:rPr lang="en-US" altLang="zh-TW" dirty="0" smtClean="0"/>
              <a:t>0.6 </a:t>
            </a:r>
            <a:r>
              <a:rPr lang="zh-TW" altLang="en-US" dirty="0" smtClean="0"/>
              <a:t>只是意指我們有兩個正的相關性，其中一個比另一個強烈一些。下結論說           表示線性相關性比           的值所表示的線性相關性好 </a:t>
            </a:r>
            <a:r>
              <a:rPr lang="en-US" altLang="zh-TW" dirty="0" smtClean="0"/>
              <a:t>2 </a:t>
            </a:r>
            <a:r>
              <a:rPr lang="zh-TW" altLang="en-US" dirty="0" smtClean="0"/>
              <a:t>倍是不對的。</a:t>
            </a:r>
            <a:endParaRPr lang="zh-TW" altLang="en-US" dirty="0"/>
          </a:p>
        </p:txBody>
      </p:sp>
      <p:pic>
        <p:nvPicPr>
          <p:cNvPr id="4" name="Picture 2"/>
          <p:cNvPicPr>
            <a:picLocks noChangeAspect="1" noChangeArrowheads="1"/>
          </p:cNvPicPr>
          <p:nvPr/>
        </p:nvPicPr>
        <p:blipFill>
          <a:blip r:embed="rId3" cstate="print"/>
          <a:srcRect/>
          <a:stretch>
            <a:fillRect/>
          </a:stretch>
        </p:blipFill>
        <p:spPr bwMode="auto">
          <a:xfrm>
            <a:off x="539552" y="1340768"/>
            <a:ext cx="7992000" cy="2549173"/>
          </a:xfrm>
          <a:prstGeom prst="rect">
            <a:avLst/>
          </a:prstGeom>
          <a:noFill/>
          <a:ln w="9525">
            <a:noFill/>
            <a:miter lim="800000"/>
            <a:headEnd/>
            <a:tailEnd/>
          </a:ln>
          <a:effectLst/>
        </p:spPr>
      </p:pic>
      <p:graphicFrame>
        <p:nvGraphicFramePr>
          <p:cNvPr id="77826" name="Object 2"/>
          <p:cNvGraphicFramePr>
            <a:graphicFrameLocks noChangeAspect="1"/>
          </p:cNvGraphicFramePr>
          <p:nvPr/>
        </p:nvGraphicFramePr>
        <p:xfrm>
          <a:off x="2771800" y="4077072"/>
          <a:ext cx="393700" cy="304800"/>
        </p:xfrm>
        <a:graphic>
          <a:graphicData uri="http://schemas.openxmlformats.org/presentationml/2006/ole">
            <p:oleObj spid="_x0000_s77826" name="方程式" r:id="rId4" imgW="393480" imgH="304560" progId="Equation.3">
              <p:embed/>
            </p:oleObj>
          </a:graphicData>
        </a:graphic>
      </p:graphicFrame>
      <p:graphicFrame>
        <p:nvGraphicFramePr>
          <p:cNvPr id="77827" name="Object 3"/>
          <p:cNvGraphicFramePr>
            <a:graphicFrameLocks noChangeAspect="1"/>
          </p:cNvGraphicFramePr>
          <p:nvPr/>
        </p:nvGraphicFramePr>
        <p:xfrm>
          <a:off x="1946052" y="4077072"/>
          <a:ext cx="393700" cy="304800"/>
        </p:xfrm>
        <a:graphic>
          <a:graphicData uri="http://schemas.openxmlformats.org/presentationml/2006/ole">
            <p:oleObj spid="_x0000_s77827" name="方程式" r:id="rId5" imgW="393480" imgH="304560" progId="Equation.3">
              <p:embed/>
            </p:oleObj>
          </a:graphicData>
        </a:graphic>
      </p:graphicFrame>
      <p:graphicFrame>
        <p:nvGraphicFramePr>
          <p:cNvPr id="7" name="物件 6"/>
          <p:cNvGraphicFramePr>
            <a:graphicFrameLocks noChangeAspect="1"/>
          </p:cNvGraphicFramePr>
          <p:nvPr/>
        </p:nvGraphicFramePr>
        <p:xfrm>
          <a:off x="3181350" y="5480050"/>
          <a:ext cx="850900" cy="279400"/>
        </p:xfrm>
        <a:graphic>
          <a:graphicData uri="http://schemas.openxmlformats.org/presentationml/2006/ole">
            <p:oleObj spid="_x0000_s77828" name="方程式" r:id="rId6" imgW="850680" imgH="279360" progId="Equation.3">
              <p:embed/>
            </p:oleObj>
          </a:graphicData>
        </a:graphic>
      </p:graphicFrame>
      <p:graphicFrame>
        <p:nvGraphicFramePr>
          <p:cNvPr id="77829" name="Object 5"/>
          <p:cNvGraphicFramePr>
            <a:graphicFrameLocks noChangeAspect="1"/>
          </p:cNvGraphicFramePr>
          <p:nvPr/>
        </p:nvGraphicFramePr>
        <p:xfrm>
          <a:off x="7249492" y="5480050"/>
          <a:ext cx="850900" cy="279400"/>
        </p:xfrm>
        <a:graphic>
          <a:graphicData uri="http://schemas.openxmlformats.org/presentationml/2006/ole">
            <p:oleObj spid="_x0000_s77829" name="方程式" r:id="rId7" imgW="850680" imgH="279360" progId="Equation.3">
              <p:embed/>
            </p:oleObj>
          </a:graphicData>
        </a:graphic>
      </p:graphicFrame>
      <p:sp>
        <p:nvSpPr>
          <p:cNvPr id="9" name="日期版面配置區 8"/>
          <p:cNvSpPr>
            <a:spLocks noGrp="1"/>
          </p:cNvSpPr>
          <p:nvPr>
            <p:ph type="dt" sz="half" idx="10"/>
          </p:nvPr>
        </p:nvSpPr>
        <p:spPr/>
        <p:txBody>
          <a:bodyPr/>
          <a:lstStyle/>
          <a:p>
            <a:r>
              <a:rPr lang="en-US" altLang="zh-TW" smtClean="0"/>
              <a:t>Copyright © </a:t>
            </a:r>
            <a:r>
              <a:rPr lang="zh-TW" altLang="en-US" smtClean="0"/>
              <a:t>滄海書局</a:t>
            </a:r>
            <a:endParaRPr lang="zh-TW" altLang="en-US"/>
          </a:p>
        </p:txBody>
      </p:sp>
      <p:sp>
        <p:nvSpPr>
          <p:cNvPr id="10" name="投影片編號版面配置區 9"/>
          <p:cNvSpPr>
            <a:spLocks noGrp="1"/>
          </p:cNvSpPr>
          <p:nvPr>
            <p:ph type="sldNum" sz="quarter" idx="12"/>
          </p:nvPr>
        </p:nvSpPr>
        <p:spPr/>
        <p:txBody>
          <a:bodyPr/>
          <a:lstStyle/>
          <a:p>
            <a:fld id="{99AA521B-A282-4913-8321-050F21DB6AD4}" type="slidenum">
              <a:rPr lang="zh-TW" altLang="en-US" smtClean="0"/>
              <a:pPr/>
              <a:t>68</a:t>
            </a:fld>
            <a:endParaRPr lang="zh-TW" altLang="en-US"/>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相關性</a:t>
            </a:r>
            <a:r>
              <a:rPr lang="en-US" altLang="zh-TW" dirty="0" smtClean="0"/>
              <a:t>(</a:t>
            </a:r>
            <a:r>
              <a:rPr lang="zh-TW" altLang="en-US" dirty="0" smtClean="0"/>
              <a:t>續</a:t>
            </a:r>
            <a:r>
              <a:rPr lang="en-US" altLang="zh-TW" dirty="0" smtClean="0"/>
              <a:t>)</a:t>
            </a:r>
            <a:endParaRPr lang="zh-TW" altLang="en-US" dirty="0"/>
          </a:p>
        </p:txBody>
      </p:sp>
      <p:sp>
        <p:nvSpPr>
          <p:cNvPr id="5" name="內容版面配置區 4"/>
          <p:cNvSpPr>
            <a:spLocks noGrp="1"/>
          </p:cNvSpPr>
          <p:nvPr>
            <p:ph idx="1"/>
          </p:nvPr>
        </p:nvSpPr>
        <p:spPr/>
        <p:txBody>
          <a:bodyPr/>
          <a:lstStyle/>
          <a:p>
            <a:r>
              <a:rPr lang="zh-TW" altLang="en-US" dirty="0" smtClean="0"/>
              <a:t>反之，我們寫成</a:t>
            </a:r>
            <a:r>
              <a:rPr lang="en-US" altLang="zh-TW" dirty="0" smtClean="0"/>
              <a:t/>
            </a:r>
            <a:br>
              <a:rPr lang="en-US" altLang="zh-TW" dirty="0" smtClean="0"/>
            </a:br>
            <a:r>
              <a:rPr lang="en-US" altLang="zh-TW" dirty="0" smtClean="0"/>
              <a:t/>
            </a:r>
            <a:br>
              <a:rPr lang="en-US" altLang="zh-TW" dirty="0" smtClean="0"/>
            </a:br>
            <a:r>
              <a:rPr lang="en-US" altLang="zh-TW" dirty="0" smtClean="0"/>
              <a:t/>
            </a:r>
            <a:br>
              <a:rPr lang="en-US" altLang="zh-TW" dirty="0" smtClean="0"/>
            </a:br>
            <a:r>
              <a:rPr lang="zh-TW" altLang="en-US" dirty="0" smtClean="0"/>
              <a:t>則通常稱為</a:t>
            </a:r>
            <a:r>
              <a:rPr lang="zh-TW" altLang="en-US" b="1" dirty="0" smtClean="0"/>
              <a:t>決定性樣本係數 </a:t>
            </a:r>
            <a:r>
              <a:rPr lang="en-US" altLang="zh-TW" b="1" dirty="0" smtClean="0"/>
              <a:t>(sample coefficient of determination) </a:t>
            </a:r>
            <a:r>
              <a:rPr lang="zh-TW" altLang="en-US" dirty="0" smtClean="0"/>
              <a:t>的 </a:t>
            </a:r>
            <a:r>
              <a:rPr lang="en-US" altLang="zh-TW" i="1" dirty="0" smtClean="0"/>
              <a:t>r</a:t>
            </a:r>
            <a:r>
              <a:rPr lang="en-US" altLang="zh-TW" baseline="30000" dirty="0" smtClean="0"/>
              <a:t>2</a:t>
            </a:r>
            <a:r>
              <a:rPr lang="zh-TW" altLang="en-US" dirty="0" smtClean="0"/>
              <a:t> 代表 </a:t>
            </a:r>
            <a:r>
              <a:rPr lang="en-US" altLang="zh-TW" i="1" dirty="0" err="1" smtClean="0"/>
              <a:t>S</a:t>
            </a:r>
            <a:r>
              <a:rPr lang="en-US" altLang="zh-TW" i="1" baseline="-25000" dirty="0" err="1" smtClean="0"/>
              <a:t>yy</a:t>
            </a:r>
            <a:r>
              <a:rPr lang="en-US" altLang="zh-TW" dirty="0" smtClean="0"/>
              <a:t> </a:t>
            </a:r>
            <a:r>
              <a:rPr lang="zh-TW" altLang="en-US" dirty="0" smtClean="0"/>
              <a:t>的變動性比例 </a:t>
            </a:r>
            <a:r>
              <a:rPr lang="en-US" altLang="zh-TW" dirty="0" smtClean="0"/>
              <a:t>(</a:t>
            </a:r>
            <a:r>
              <a:rPr lang="zh-TW" altLang="en-US" dirty="0" smtClean="0"/>
              <a:t>由 </a:t>
            </a:r>
            <a:r>
              <a:rPr lang="en-US" altLang="zh-TW" i="1" dirty="0" smtClean="0"/>
              <a:t>Y </a:t>
            </a:r>
            <a:r>
              <a:rPr lang="zh-TW" altLang="en-US" dirty="0" smtClean="0"/>
              <a:t>對 </a:t>
            </a:r>
            <a:r>
              <a:rPr lang="en-US" altLang="zh-TW" i="1" dirty="0" smtClean="0"/>
              <a:t>x </a:t>
            </a:r>
            <a:r>
              <a:rPr lang="zh-TW" altLang="en-US" dirty="0" smtClean="0"/>
              <a:t>的迴歸，即 </a:t>
            </a:r>
            <a:r>
              <a:rPr lang="en-US" altLang="zh-TW" i="1" dirty="0" smtClean="0"/>
              <a:t>SSR </a:t>
            </a:r>
            <a:r>
              <a:rPr lang="zh-TW" altLang="en-US" dirty="0" smtClean="0"/>
              <a:t>所造成</a:t>
            </a:r>
            <a:r>
              <a:rPr lang="en-US" altLang="zh-TW" dirty="0" smtClean="0"/>
              <a:t>)</a:t>
            </a:r>
            <a:r>
              <a:rPr lang="zh-TW" altLang="en-US" dirty="0" smtClean="0"/>
              <a:t>。換言之，</a:t>
            </a:r>
            <a:r>
              <a:rPr lang="en-US" altLang="zh-TW" i="1" dirty="0" smtClean="0"/>
              <a:t> r</a:t>
            </a:r>
            <a:r>
              <a:rPr lang="en-US" altLang="zh-TW" baseline="30000" dirty="0" smtClean="0"/>
              <a:t>2</a:t>
            </a:r>
            <a:r>
              <a:rPr lang="zh-TW" altLang="en-US" dirty="0" smtClean="0"/>
              <a:t> 表達了變數 </a:t>
            </a:r>
            <a:r>
              <a:rPr lang="en-US" altLang="zh-TW" i="1" dirty="0" smtClean="0"/>
              <a:t>Y </a:t>
            </a:r>
            <a:r>
              <a:rPr lang="zh-TW" altLang="en-US" dirty="0" smtClean="0"/>
              <a:t>的值中總變動的比例，而這個部分可由與隨機變數 </a:t>
            </a:r>
            <a:r>
              <a:rPr lang="en-US" altLang="zh-TW" i="1" dirty="0" smtClean="0"/>
              <a:t>X </a:t>
            </a:r>
            <a:r>
              <a:rPr lang="zh-TW" altLang="en-US" dirty="0" smtClean="0"/>
              <a:t>的值之線性關係加以說明。因此， </a:t>
            </a:r>
            <a:r>
              <a:rPr lang="en-US" altLang="zh-TW" dirty="0" smtClean="0"/>
              <a:t>0.6 </a:t>
            </a:r>
            <a:r>
              <a:rPr lang="zh-TW" altLang="en-US" dirty="0" smtClean="0"/>
              <a:t>的相關性意指在我們的樣本中 </a:t>
            </a:r>
            <a:r>
              <a:rPr lang="en-US" altLang="zh-TW" i="1" dirty="0" smtClean="0"/>
              <a:t>Y </a:t>
            </a:r>
            <a:r>
              <a:rPr lang="zh-TW" altLang="en-US" dirty="0" smtClean="0"/>
              <a:t>值的總變動中有 </a:t>
            </a:r>
            <a:r>
              <a:rPr lang="en-US" altLang="zh-TW" dirty="0" smtClean="0"/>
              <a:t>0.36 </a:t>
            </a:r>
            <a:r>
              <a:rPr lang="zh-TW" altLang="en-US" dirty="0" smtClean="0"/>
              <a:t>或是 </a:t>
            </a:r>
            <a:r>
              <a:rPr lang="en-US" altLang="zh-TW" dirty="0" smtClean="0"/>
              <a:t>36% </a:t>
            </a:r>
            <a:r>
              <a:rPr lang="zh-TW" altLang="en-US" dirty="0" smtClean="0"/>
              <a:t>是由與 </a:t>
            </a:r>
            <a:r>
              <a:rPr lang="en-US" altLang="zh-TW" i="1" dirty="0" smtClean="0"/>
              <a:t>X </a:t>
            </a:r>
            <a:r>
              <a:rPr lang="zh-TW" altLang="en-US" dirty="0" smtClean="0"/>
              <a:t>值的線性關係所貢獻的。</a:t>
            </a:r>
            <a:endParaRPr lang="zh-TW" altLang="en-US" dirty="0"/>
          </a:p>
        </p:txBody>
      </p:sp>
      <p:graphicFrame>
        <p:nvGraphicFramePr>
          <p:cNvPr id="6" name="物件 5"/>
          <p:cNvGraphicFramePr>
            <a:graphicFrameLocks noChangeAspect="1"/>
          </p:cNvGraphicFramePr>
          <p:nvPr/>
        </p:nvGraphicFramePr>
        <p:xfrm>
          <a:off x="3460750" y="1700808"/>
          <a:ext cx="2222500" cy="914400"/>
        </p:xfrm>
        <a:graphic>
          <a:graphicData uri="http://schemas.openxmlformats.org/presentationml/2006/ole">
            <p:oleObj spid="_x0000_s76803" name="方程式" r:id="rId3" imgW="2222280" imgH="914400" progId="Equation.3">
              <p:embed/>
            </p:oleObj>
          </a:graphicData>
        </a:graphic>
      </p:graphicFrame>
      <p:sp>
        <p:nvSpPr>
          <p:cNvPr id="7" name="日期版面配置區 6"/>
          <p:cNvSpPr>
            <a:spLocks noGrp="1"/>
          </p:cNvSpPr>
          <p:nvPr>
            <p:ph type="dt" sz="half" idx="10"/>
          </p:nvPr>
        </p:nvSpPr>
        <p:spPr/>
        <p:txBody>
          <a:bodyPr/>
          <a:lstStyle/>
          <a:p>
            <a:r>
              <a:rPr lang="en-US" altLang="zh-TW" smtClean="0"/>
              <a:t>Copyright © </a:t>
            </a:r>
            <a:r>
              <a:rPr lang="zh-TW" altLang="en-US" smtClean="0"/>
              <a:t>滄海書局</a:t>
            </a:r>
            <a:endParaRPr lang="zh-TW" altLang="en-US"/>
          </a:p>
        </p:txBody>
      </p:sp>
      <p:sp>
        <p:nvSpPr>
          <p:cNvPr id="8" name="投影片編號版面配置區 7"/>
          <p:cNvSpPr>
            <a:spLocks noGrp="1"/>
          </p:cNvSpPr>
          <p:nvPr>
            <p:ph type="sldNum" sz="quarter" idx="12"/>
          </p:nvPr>
        </p:nvSpPr>
        <p:spPr/>
        <p:txBody>
          <a:bodyPr/>
          <a:lstStyle/>
          <a:p>
            <a:fld id="{99AA521B-A282-4913-8321-050F21DB6AD4}" type="slidenum">
              <a:rPr lang="zh-TW" altLang="en-US" smtClean="0"/>
              <a:pPr/>
              <a:t>69</a:t>
            </a:fld>
            <a:endParaRPr lang="zh-TW" altLang="en-US"/>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z="3200" dirty="0" smtClean="0"/>
              <a:t>簡單線性迴歸 </a:t>
            </a:r>
            <a:r>
              <a:rPr lang="en-US" altLang="zh-TW" sz="3200" dirty="0" smtClean="0"/>
              <a:t>(SLR)</a:t>
            </a:r>
            <a:r>
              <a:rPr lang="zh-TW" altLang="en-US" sz="3200" dirty="0" smtClean="0"/>
              <a:t> 模型以及最小平方法</a:t>
            </a:r>
            <a:r>
              <a:rPr lang="en-US" altLang="zh-TW" sz="3200" dirty="0" smtClean="0"/>
              <a:t>(</a:t>
            </a:r>
            <a:r>
              <a:rPr lang="zh-TW" altLang="en-US" sz="3200" dirty="0" smtClean="0"/>
              <a:t>續</a:t>
            </a:r>
            <a:r>
              <a:rPr lang="en-US" altLang="zh-TW" sz="3200" dirty="0" smtClean="0"/>
              <a:t>)</a:t>
            </a:r>
            <a:endParaRPr lang="zh-TW" altLang="en-US" sz="3200" dirty="0"/>
          </a:p>
        </p:txBody>
      </p:sp>
      <p:sp>
        <p:nvSpPr>
          <p:cNvPr id="3" name="內容版面配置區 2"/>
          <p:cNvSpPr>
            <a:spLocks noGrp="1"/>
          </p:cNvSpPr>
          <p:nvPr>
            <p:ph idx="1"/>
          </p:nvPr>
        </p:nvSpPr>
        <p:spPr/>
        <p:txBody>
          <a:bodyPr/>
          <a:lstStyle/>
          <a:p>
            <a:r>
              <a:rPr lang="zh-TW" altLang="en-US" dirty="0" smtClean="0"/>
              <a:t>圖</a:t>
            </a:r>
            <a:r>
              <a:rPr lang="en-US" altLang="zh-TW" dirty="0" smtClean="0"/>
              <a:t>7.2 </a:t>
            </a:r>
            <a:r>
              <a:rPr lang="zh-TW" altLang="en-US" dirty="0" smtClean="0"/>
              <a:t>描繪出散布在真實迴歸線附近的假想      資料的特性，其中只有        個觀察值。</a:t>
            </a:r>
            <a:endParaRPr lang="zh-TW" altLang="en-US" dirty="0"/>
          </a:p>
        </p:txBody>
      </p:sp>
      <p:graphicFrame>
        <p:nvGraphicFramePr>
          <p:cNvPr id="4" name="物件 3"/>
          <p:cNvGraphicFramePr>
            <a:graphicFrameLocks noChangeAspect="1"/>
          </p:cNvGraphicFramePr>
          <p:nvPr/>
        </p:nvGraphicFramePr>
        <p:xfrm>
          <a:off x="7854950" y="1430338"/>
          <a:ext cx="711200" cy="342900"/>
        </p:xfrm>
        <a:graphic>
          <a:graphicData uri="http://schemas.openxmlformats.org/presentationml/2006/ole">
            <p:oleObj spid="_x0000_s5122" name="方程式" r:id="rId3" imgW="711000" imgH="342720" progId="Equation.3">
              <p:embed/>
            </p:oleObj>
          </a:graphicData>
        </a:graphic>
      </p:graphicFrame>
      <p:graphicFrame>
        <p:nvGraphicFramePr>
          <p:cNvPr id="5123" name="Object 3"/>
          <p:cNvGraphicFramePr>
            <a:graphicFrameLocks noChangeAspect="1"/>
          </p:cNvGraphicFramePr>
          <p:nvPr/>
        </p:nvGraphicFramePr>
        <p:xfrm>
          <a:off x="4644008" y="1881188"/>
          <a:ext cx="635000" cy="279400"/>
        </p:xfrm>
        <a:graphic>
          <a:graphicData uri="http://schemas.openxmlformats.org/presentationml/2006/ole">
            <p:oleObj spid="_x0000_s5123" name="方程式" r:id="rId4" imgW="634680" imgH="279360" progId="Equation.3">
              <p:embed/>
            </p:oleObj>
          </a:graphicData>
        </a:graphic>
      </p:graphicFrame>
      <p:pic>
        <p:nvPicPr>
          <p:cNvPr id="6" name="Picture 2"/>
          <p:cNvPicPr>
            <a:picLocks noChangeAspect="1" noChangeArrowheads="1"/>
          </p:cNvPicPr>
          <p:nvPr/>
        </p:nvPicPr>
        <p:blipFill>
          <a:blip r:embed="rId5" cstate="print"/>
          <a:srcRect/>
          <a:stretch>
            <a:fillRect/>
          </a:stretch>
        </p:blipFill>
        <p:spPr bwMode="auto">
          <a:xfrm>
            <a:off x="1813629" y="2593465"/>
            <a:ext cx="5494675" cy="3787863"/>
          </a:xfrm>
          <a:prstGeom prst="rect">
            <a:avLst/>
          </a:prstGeom>
          <a:noFill/>
          <a:ln w="9525">
            <a:noFill/>
            <a:miter lim="800000"/>
            <a:headEnd/>
            <a:tailEnd/>
          </a:ln>
          <a:effectLst/>
        </p:spPr>
      </p:pic>
      <p:sp>
        <p:nvSpPr>
          <p:cNvPr id="7" name="日期版面配置區 6"/>
          <p:cNvSpPr>
            <a:spLocks noGrp="1"/>
          </p:cNvSpPr>
          <p:nvPr>
            <p:ph type="dt" sz="half" idx="10"/>
          </p:nvPr>
        </p:nvSpPr>
        <p:spPr/>
        <p:txBody>
          <a:bodyPr/>
          <a:lstStyle/>
          <a:p>
            <a:r>
              <a:rPr lang="en-US" altLang="zh-TW" smtClean="0"/>
              <a:t>Copyright © </a:t>
            </a:r>
            <a:r>
              <a:rPr lang="zh-TW" altLang="en-US" smtClean="0"/>
              <a:t>滄海書局</a:t>
            </a:r>
            <a:endParaRPr lang="zh-TW" altLang="en-US"/>
          </a:p>
        </p:txBody>
      </p:sp>
      <p:sp>
        <p:nvSpPr>
          <p:cNvPr id="8" name="投影片編號版面配置區 7"/>
          <p:cNvSpPr>
            <a:spLocks noGrp="1"/>
          </p:cNvSpPr>
          <p:nvPr>
            <p:ph type="sldNum" sz="quarter" idx="12"/>
          </p:nvPr>
        </p:nvSpPr>
        <p:spPr/>
        <p:txBody>
          <a:bodyPr/>
          <a:lstStyle/>
          <a:p>
            <a:fld id="{99AA521B-A282-4913-8321-050F21DB6AD4}" type="slidenum">
              <a:rPr lang="zh-TW" altLang="en-US" smtClean="0"/>
              <a:pPr/>
              <a:t>7</a:t>
            </a:fld>
            <a:endParaRPr lang="zh-TW" altLang="en-US"/>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範例</a:t>
            </a:r>
            <a:r>
              <a:rPr lang="en-US" altLang="zh-TW" dirty="0" smtClean="0"/>
              <a:t>7.8</a:t>
            </a:r>
            <a:endParaRPr lang="zh-TW" altLang="en-US" dirty="0"/>
          </a:p>
        </p:txBody>
      </p:sp>
      <p:pic>
        <p:nvPicPr>
          <p:cNvPr id="78850" name="Picture 2"/>
          <p:cNvPicPr>
            <a:picLocks noGrp="1" noChangeAspect="1" noChangeArrowheads="1"/>
          </p:cNvPicPr>
          <p:nvPr>
            <p:ph idx="1"/>
          </p:nvPr>
        </p:nvPicPr>
        <p:blipFill>
          <a:blip r:embed="rId2" cstate="print"/>
          <a:srcRect/>
          <a:stretch>
            <a:fillRect/>
          </a:stretch>
        </p:blipFill>
        <p:spPr bwMode="auto">
          <a:xfrm>
            <a:off x="323850" y="1340768"/>
            <a:ext cx="8496300" cy="2010575"/>
          </a:xfrm>
          <a:prstGeom prst="rect">
            <a:avLst/>
          </a:prstGeom>
          <a:noFill/>
          <a:ln w="9525">
            <a:noFill/>
            <a:miter lim="800000"/>
            <a:headEnd/>
            <a:tailEnd/>
          </a:ln>
        </p:spPr>
      </p:pic>
      <p:pic>
        <p:nvPicPr>
          <p:cNvPr id="5" name="Picture 2"/>
          <p:cNvPicPr>
            <a:picLocks noChangeAspect="1" noChangeArrowheads="1"/>
          </p:cNvPicPr>
          <p:nvPr/>
        </p:nvPicPr>
        <p:blipFill>
          <a:blip r:embed="rId3" cstate="print"/>
          <a:srcRect/>
          <a:stretch>
            <a:fillRect/>
          </a:stretch>
        </p:blipFill>
        <p:spPr bwMode="auto">
          <a:xfrm>
            <a:off x="323850" y="3356992"/>
            <a:ext cx="8496300" cy="1155627"/>
          </a:xfrm>
          <a:prstGeom prst="rect">
            <a:avLst/>
          </a:prstGeom>
          <a:noFill/>
          <a:ln w="9525">
            <a:noFill/>
            <a:miter lim="800000"/>
            <a:headEnd/>
            <a:tailEnd/>
          </a:ln>
          <a:effectLst/>
        </p:spPr>
      </p:pic>
      <p:sp>
        <p:nvSpPr>
          <p:cNvPr id="6" name="日期版面配置區 5"/>
          <p:cNvSpPr>
            <a:spLocks noGrp="1"/>
          </p:cNvSpPr>
          <p:nvPr>
            <p:ph type="dt" sz="half" idx="10"/>
          </p:nvPr>
        </p:nvSpPr>
        <p:spPr/>
        <p:txBody>
          <a:bodyPr/>
          <a:lstStyle/>
          <a:p>
            <a:r>
              <a:rPr lang="en-US" altLang="zh-TW" smtClean="0"/>
              <a:t>Copyright © </a:t>
            </a:r>
            <a:r>
              <a:rPr lang="zh-TW" altLang="en-US" smtClean="0"/>
              <a:t>滄海書局</a:t>
            </a:r>
            <a:endParaRPr lang="zh-TW" altLang="en-US"/>
          </a:p>
        </p:txBody>
      </p:sp>
      <p:sp>
        <p:nvSpPr>
          <p:cNvPr id="7" name="投影片編號版面配置區 6"/>
          <p:cNvSpPr>
            <a:spLocks noGrp="1"/>
          </p:cNvSpPr>
          <p:nvPr>
            <p:ph type="sldNum" sz="quarter" idx="12"/>
          </p:nvPr>
        </p:nvSpPr>
        <p:spPr/>
        <p:txBody>
          <a:bodyPr/>
          <a:lstStyle/>
          <a:p>
            <a:fld id="{99AA521B-A282-4913-8321-050F21DB6AD4}" type="slidenum">
              <a:rPr lang="zh-TW" altLang="en-US" smtClean="0"/>
              <a:pPr/>
              <a:t>70</a:t>
            </a:fld>
            <a:endParaRPr lang="zh-TW" altLang="en-US"/>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範例</a:t>
            </a:r>
            <a:r>
              <a:rPr lang="en-US" altLang="zh-TW" dirty="0" smtClean="0"/>
              <a:t>7.8(</a:t>
            </a:r>
            <a:r>
              <a:rPr lang="zh-TW" altLang="en-US" dirty="0" smtClean="0"/>
              <a:t>續</a:t>
            </a:r>
            <a:r>
              <a:rPr lang="en-US" altLang="zh-TW" dirty="0" smtClean="0"/>
              <a:t>)</a:t>
            </a:r>
            <a:endParaRPr lang="zh-TW" altLang="en-US" dirty="0"/>
          </a:p>
        </p:txBody>
      </p:sp>
      <p:pic>
        <p:nvPicPr>
          <p:cNvPr id="79875" name="Picture 3"/>
          <p:cNvPicPr>
            <a:picLocks noGrp="1" noChangeAspect="1" noChangeArrowheads="1"/>
          </p:cNvPicPr>
          <p:nvPr>
            <p:ph idx="1"/>
          </p:nvPr>
        </p:nvPicPr>
        <p:blipFill>
          <a:blip r:embed="rId2" cstate="print"/>
          <a:srcRect/>
          <a:stretch>
            <a:fillRect/>
          </a:stretch>
        </p:blipFill>
        <p:spPr bwMode="auto">
          <a:xfrm>
            <a:off x="1358409" y="1340768"/>
            <a:ext cx="6427181" cy="5113337"/>
          </a:xfrm>
          <a:prstGeom prst="rect">
            <a:avLst/>
          </a:prstGeom>
          <a:noFill/>
          <a:ln w="9525">
            <a:noFill/>
            <a:miter lim="800000"/>
            <a:headEnd/>
            <a:tailEnd/>
          </a:ln>
        </p:spPr>
      </p:pic>
      <p:sp>
        <p:nvSpPr>
          <p:cNvPr id="4" name="日期版面配置區 3"/>
          <p:cNvSpPr>
            <a:spLocks noGrp="1"/>
          </p:cNvSpPr>
          <p:nvPr>
            <p:ph type="dt" sz="half" idx="10"/>
          </p:nvPr>
        </p:nvSpPr>
        <p:spPr/>
        <p:txBody>
          <a:bodyPr/>
          <a:lstStyle/>
          <a:p>
            <a:r>
              <a:rPr lang="en-US" altLang="zh-TW" smtClean="0"/>
              <a:t>Copyright © </a:t>
            </a:r>
            <a:r>
              <a:rPr lang="zh-TW" altLang="en-US" smtClean="0"/>
              <a:t>滄海書局</a:t>
            </a:r>
            <a:endParaRPr lang="zh-TW" altLang="en-US"/>
          </a:p>
        </p:txBody>
      </p:sp>
      <p:sp>
        <p:nvSpPr>
          <p:cNvPr id="5" name="投影片編號版面配置區 4"/>
          <p:cNvSpPr>
            <a:spLocks noGrp="1"/>
          </p:cNvSpPr>
          <p:nvPr>
            <p:ph type="sldNum" sz="quarter" idx="12"/>
          </p:nvPr>
        </p:nvSpPr>
        <p:spPr/>
        <p:txBody>
          <a:bodyPr/>
          <a:lstStyle/>
          <a:p>
            <a:fld id="{99AA521B-A282-4913-8321-050F21DB6AD4}" type="slidenum">
              <a:rPr lang="zh-TW" altLang="en-US" smtClean="0"/>
              <a:pPr/>
              <a:t>71</a:t>
            </a:fld>
            <a:endParaRPr lang="zh-TW" altLang="en-US"/>
          </a:p>
        </p:txBody>
      </p: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範例</a:t>
            </a:r>
            <a:r>
              <a:rPr lang="en-US" altLang="zh-TW" dirty="0" smtClean="0"/>
              <a:t>7.8(</a:t>
            </a:r>
            <a:r>
              <a:rPr lang="zh-TW" altLang="en-US" dirty="0" smtClean="0"/>
              <a:t>續</a:t>
            </a:r>
            <a:r>
              <a:rPr lang="en-US" altLang="zh-TW" dirty="0" smtClean="0"/>
              <a:t>)</a:t>
            </a:r>
            <a:endParaRPr lang="zh-TW" altLang="en-US" dirty="0"/>
          </a:p>
        </p:txBody>
      </p:sp>
      <p:pic>
        <p:nvPicPr>
          <p:cNvPr id="80898" name="Picture 2"/>
          <p:cNvPicPr>
            <a:picLocks noGrp="1" noChangeAspect="1" noChangeArrowheads="1"/>
          </p:cNvPicPr>
          <p:nvPr>
            <p:ph idx="1"/>
          </p:nvPr>
        </p:nvPicPr>
        <p:blipFill>
          <a:blip r:embed="rId2" cstate="print"/>
          <a:srcRect/>
          <a:stretch>
            <a:fillRect/>
          </a:stretch>
        </p:blipFill>
        <p:spPr bwMode="auto">
          <a:xfrm>
            <a:off x="323850" y="1340768"/>
            <a:ext cx="8496300" cy="3606460"/>
          </a:xfrm>
          <a:prstGeom prst="rect">
            <a:avLst/>
          </a:prstGeom>
          <a:noFill/>
          <a:ln w="9525">
            <a:noFill/>
            <a:miter lim="800000"/>
            <a:headEnd/>
            <a:tailEnd/>
          </a:ln>
        </p:spPr>
      </p:pic>
      <p:sp>
        <p:nvSpPr>
          <p:cNvPr id="4" name="日期版面配置區 3"/>
          <p:cNvSpPr>
            <a:spLocks noGrp="1"/>
          </p:cNvSpPr>
          <p:nvPr>
            <p:ph type="dt" sz="half" idx="10"/>
          </p:nvPr>
        </p:nvSpPr>
        <p:spPr/>
        <p:txBody>
          <a:bodyPr/>
          <a:lstStyle/>
          <a:p>
            <a:r>
              <a:rPr lang="en-US" altLang="zh-TW" smtClean="0"/>
              <a:t>Copyright © </a:t>
            </a:r>
            <a:r>
              <a:rPr lang="zh-TW" altLang="en-US" smtClean="0"/>
              <a:t>滄海書局</a:t>
            </a:r>
            <a:endParaRPr lang="zh-TW" altLang="en-US"/>
          </a:p>
        </p:txBody>
      </p:sp>
      <p:sp>
        <p:nvSpPr>
          <p:cNvPr id="5" name="投影片編號版面配置區 4"/>
          <p:cNvSpPr>
            <a:spLocks noGrp="1"/>
          </p:cNvSpPr>
          <p:nvPr>
            <p:ph type="sldNum" sz="quarter" idx="12"/>
          </p:nvPr>
        </p:nvSpPr>
        <p:spPr/>
        <p:txBody>
          <a:bodyPr/>
          <a:lstStyle/>
          <a:p>
            <a:fld id="{99AA521B-A282-4913-8321-050F21DB6AD4}" type="slidenum">
              <a:rPr lang="zh-TW" altLang="en-US" smtClean="0"/>
              <a:pPr/>
              <a:t>72</a:t>
            </a:fld>
            <a:endParaRPr lang="zh-TW" altLang="en-US"/>
          </a:p>
        </p:txBody>
      </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範例</a:t>
            </a:r>
            <a:r>
              <a:rPr lang="en-US" altLang="zh-TW" dirty="0" smtClean="0"/>
              <a:t>7.9</a:t>
            </a:r>
            <a:endParaRPr lang="zh-TW" altLang="en-US" dirty="0"/>
          </a:p>
        </p:txBody>
      </p:sp>
      <p:pic>
        <p:nvPicPr>
          <p:cNvPr id="81922" name="Picture 2"/>
          <p:cNvPicPr>
            <a:picLocks noGrp="1" noChangeAspect="1" noChangeArrowheads="1"/>
          </p:cNvPicPr>
          <p:nvPr>
            <p:ph idx="1"/>
          </p:nvPr>
        </p:nvPicPr>
        <p:blipFill>
          <a:blip r:embed="rId2" cstate="print"/>
          <a:srcRect b="78383"/>
          <a:stretch>
            <a:fillRect/>
          </a:stretch>
        </p:blipFill>
        <p:spPr bwMode="auto">
          <a:xfrm>
            <a:off x="323850" y="1412776"/>
            <a:ext cx="8496300" cy="864096"/>
          </a:xfrm>
          <a:prstGeom prst="rect">
            <a:avLst/>
          </a:prstGeom>
          <a:noFill/>
          <a:ln w="9525">
            <a:noFill/>
            <a:miter lim="800000"/>
            <a:headEnd/>
            <a:tailEnd/>
          </a:ln>
        </p:spPr>
      </p:pic>
      <p:pic>
        <p:nvPicPr>
          <p:cNvPr id="5" name="Picture 2"/>
          <p:cNvPicPr>
            <a:picLocks noChangeAspect="1" noChangeArrowheads="1"/>
          </p:cNvPicPr>
          <p:nvPr/>
        </p:nvPicPr>
        <p:blipFill>
          <a:blip r:embed="rId2" cstate="print"/>
          <a:srcRect t="25220"/>
          <a:stretch>
            <a:fillRect/>
          </a:stretch>
        </p:blipFill>
        <p:spPr bwMode="auto">
          <a:xfrm>
            <a:off x="323528" y="2492896"/>
            <a:ext cx="8496300" cy="2989187"/>
          </a:xfrm>
          <a:prstGeom prst="rect">
            <a:avLst/>
          </a:prstGeom>
          <a:noFill/>
          <a:ln w="9525">
            <a:noFill/>
            <a:miter lim="800000"/>
            <a:headEnd/>
            <a:tailEnd/>
          </a:ln>
          <a:effectLst/>
        </p:spPr>
      </p:pic>
      <p:sp>
        <p:nvSpPr>
          <p:cNvPr id="6" name="日期版面配置區 5"/>
          <p:cNvSpPr>
            <a:spLocks noGrp="1"/>
          </p:cNvSpPr>
          <p:nvPr>
            <p:ph type="dt" sz="half" idx="10"/>
          </p:nvPr>
        </p:nvSpPr>
        <p:spPr/>
        <p:txBody>
          <a:bodyPr/>
          <a:lstStyle/>
          <a:p>
            <a:r>
              <a:rPr lang="en-US" altLang="zh-TW" smtClean="0"/>
              <a:t>Copyright © </a:t>
            </a:r>
            <a:r>
              <a:rPr lang="zh-TW" altLang="en-US" smtClean="0"/>
              <a:t>滄海書局</a:t>
            </a:r>
            <a:endParaRPr lang="zh-TW" altLang="en-US"/>
          </a:p>
        </p:txBody>
      </p:sp>
      <p:sp>
        <p:nvSpPr>
          <p:cNvPr id="7" name="投影片編號版面配置區 6"/>
          <p:cNvSpPr>
            <a:spLocks noGrp="1"/>
          </p:cNvSpPr>
          <p:nvPr>
            <p:ph type="sldNum" sz="quarter" idx="12"/>
          </p:nvPr>
        </p:nvSpPr>
        <p:spPr/>
        <p:txBody>
          <a:bodyPr/>
          <a:lstStyle/>
          <a:p>
            <a:fld id="{99AA521B-A282-4913-8321-050F21DB6AD4}" type="slidenum">
              <a:rPr lang="zh-TW" altLang="en-US" smtClean="0"/>
              <a:pPr/>
              <a:t>73</a:t>
            </a:fld>
            <a:endParaRPr lang="zh-TW"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7.9</a:t>
            </a:r>
            <a:r>
              <a:rPr lang="zh-TW" altLang="en-US" dirty="0" smtClean="0"/>
              <a:t> 簡單線性迴歸個案研究</a:t>
            </a:r>
            <a:endParaRPr lang="zh-TW" altLang="en-US" dirty="0"/>
          </a:p>
        </p:txBody>
      </p:sp>
      <p:pic>
        <p:nvPicPr>
          <p:cNvPr id="82946" name="Picture 2"/>
          <p:cNvPicPr>
            <a:picLocks noGrp="1" noChangeAspect="1" noChangeArrowheads="1"/>
          </p:cNvPicPr>
          <p:nvPr>
            <p:ph idx="1"/>
          </p:nvPr>
        </p:nvPicPr>
        <p:blipFill>
          <a:blip r:embed="rId2" cstate="print"/>
          <a:srcRect/>
          <a:stretch>
            <a:fillRect/>
          </a:stretch>
        </p:blipFill>
        <p:spPr bwMode="auto">
          <a:xfrm>
            <a:off x="1144200" y="1340768"/>
            <a:ext cx="6855599" cy="5113337"/>
          </a:xfrm>
          <a:prstGeom prst="rect">
            <a:avLst/>
          </a:prstGeom>
          <a:noFill/>
          <a:ln w="9525">
            <a:noFill/>
            <a:miter lim="800000"/>
            <a:headEnd/>
            <a:tailEnd/>
          </a:ln>
        </p:spPr>
      </p:pic>
      <p:sp>
        <p:nvSpPr>
          <p:cNvPr id="4" name="日期版面配置區 3"/>
          <p:cNvSpPr>
            <a:spLocks noGrp="1"/>
          </p:cNvSpPr>
          <p:nvPr>
            <p:ph type="dt" sz="half" idx="10"/>
          </p:nvPr>
        </p:nvSpPr>
        <p:spPr/>
        <p:txBody>
          <a:bodyPr/>
          <a:lstStyle/>
          <a:p>
            <a:r>
              <a:rPr lang="en-US" altLang="zh-TW" smtClean="0"/>
              <a:t>Copyright © </a:t>
            </a:r>
            <a:r>
              <a:rPr lang="zh-TW" altLang="en-US" smtClean="0"/>
              <a:t>滄海書局</a:t>
            </a:r>
            <a:endParaRPr lang="zh-TW" altLang="en-US"/>
          </a:p>
        </p:txBody>
      </p:sp>
      <p:sp>
        <p:nvSpPr>
          <p:cNvPr id="5" name="投影片編號版面配置區 4"/>
          <p:cNvSpPr>
            <a:spLocks noGrp="1"/>
          </p:cNvSpPr>
          <p:nvPr>
            <p:ph type="sldNum" sz="quarter" idx="12"/>
          </p:nvPr>
        </p:nvSpPr>
        <p:spPr/>
        <p:txBody>
          <a:bodyPr/>
          <a:lstStyle/>
          <a:p>
            <a:fld id="{99AA521B-A282-4913-8321-050F21DB6AD4}" type="slidenum">
              <a:rPr lang="zh-TW" altLang="en-US" smtClean="0"/>
              <a:pPr/>
              <a:t>74</a:t>
            </a:fld>
            <a:endParaRPr lang="zh-TW" altLang="en-US"/>
          </a:p>
        </p:txBody>
      </p: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簡單線性迴歸個案研究</a:t>
            </a:r>
            <a:r>
              <a:rPr lang="en-US" altLang="zh-TW" dirty="0" smtClean="0"/>
              <a:t>(</a:t>
            </a:r>
            <a:r>
              <a:rPr lang="zh-TW" altLang="en-US" dirty="0" smtClean="0"/>
              <a:t>續</a:t>
            </a:r>
            <a:r>
              <a:rPr lang="en-US" altLang="zh-TW" dirty="0" smtClean="0"/>
              <a:t>)</a:t>
            </a:r>
            <a:endParaRPr lang="zh-TW" altLang="en-US" dirty="0"/>
          </a:p>
        </p:txBody>
      </p:sp>
      <p:pic>
        <p:nvPicPr>
          <p:cNvPr id="83970" name="Picture 2"/>
          <p:cNvPicPr>
            <a:picLocks noGrp="1" noChangeAspect="1" noChangeArrowheads="1"/>
          </p:cNvPicPr>
          <p:nvPr>
            <p:ph idx="1"/>
          </p:nvPr>
        </p:nvPicPr>
        <p:blipFill>
          <a:blip r:embed="rId2" cstate="print"/>
          <a:srcRect/>
          <a:stretch>
            <a:fillRect/>
          </a:stretch>
        </p:blipFill>
        <p:spPr bwMode="auto">
          <a:xfrm>
            <a:off x="323850" y="1640006"/>
            <a:ext cx="8496300" cy="4370150"/>
          </a:xfrm>
          <a:prstGeom prst="rect">
            <a:avLst/>
          </a:prstGeom>
          <a:noFill/>
          <a:ln w="9525">
            <a:noFill/>
            <a:miter lim="800000"/>
            <a:headEnd/>
            <a:tailEnd/>
          </a:ln>
        </p:spPr>
      </p:pic>
      <p:sp>
        <p:nvSpPr>
          <p:cNvPr id="4" name="日期版面配置區 3"/>
          <p:cNvSpPr>
            <a:spLocks noGrp="1"/>
          </p:cNvSpPr>
          <p:nvPr>
            <p:ph type="dt" sz="half" idx="10"/>
          </p:nvPr>
        </p:nvSpPr>
        <p:spPr/>
        <p:txBody>
          <a:bodyPr/>
          <a:lstStyle/>
          <a:p>
            <a:r>
              <a:rPr lang="en-US" altLang="zh-TW" smtClean="0"/>
              <a:t>Copyright © </a:t>
            </a:r>
            <a:r>
              <a:rPr lang="zh-TW" altLang="en-US" smtClean="0"/>
              <a:t>滄海書局</a:t>
            </a:r>
            <a:endParaRPr lang="zh-TW" altLang="en-US"/>
          </a:p>
        </p:txBody>
      </p:sp>
      <p:sp>
        <p:nvSpPr>
          <p:cNvPr id="5" name="投影片編號版面配置區 4"/>
          <p:cNvSpPr>
            <a:spLocks noGrp="1"/>
          </p:cNvSpPr>
          <p:nvPr>
            <p:ph type="sldNum" sz="quarter" idx="12"/>
          </p:nvPr>
        </p:nvSpPr>
        <p:spPr/>
        <p:txBody>
          <a:bodyPr/>
          <a:lstStyle/>
          <a:p>
            <a:fld id="{99AA521B-A282-4913-8321-050F21DB6AD4}" type="slidenum">
              <a:rPr lang="zh-TW" altLang="en-US" smtClean="0"/>
              <a:pPr/>
              <a:t>75</a:t>
            </a:fld>
            <a:endParaRPr lang="zh-TW" altLang="en-US"/>
          </a:p>
        </p:txBody>
      </p: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7.10</a:t>
            </a:r>
            <a:r>
              <a:rPr lang="zh-TW" altLang="en-US" dirty="0" smtClean="0"/>
              <a:t> 多元線性迴歸與係數的估測</a:t>
            </a:r>
            <a:endParaRPr lang="zh-TW" altLang="en-US" dirty="0"/>
          </a:p>
        </p:txBody>
      </p:sp>
      <p:sp>
        <p:nvSpPr>
          <p:cNvPr id="3" name="內容版面配置區 2"/>
          <p:cNvSpPr>
            <a:spLocks noGrp="1"/>
          </p:cNvSpPr>
          <p:nvPr>
            <p:ph idx="1"/>
          </p:nvPr>
        </p:nvSpPr>
        <p:spPr>
          <a:xfrm>
            <a:off x="323528" y="3789040"/>
            <a:ext cx="8496944" cy="2448272"/>
          </a:xfrm>
        </p:spPr>
        <p:txBody>
          <a:bodyPr/>
          <a:lstStyle/>
          <a:p>
            <a:r>
              <a:rPr lang="zh-TW" altLang="en-US" dirty="0" smtClean="0"/>
              <a:t>使用最小平方的概念來獲致估測                ，我們使下式最小化：</a:t>
            </a:r>
            <a:r>
              <a:rPr lang="en-US" altLang="zh-TW" dirty="0" smtClean="0"/>
              <a:t/>
            </a:r>
            <a:br>
              <a:rPr lang="en-US" altLang="zh-TW" dirty="0" smtClean="0"/>
            </a:br>
            <a:r>
              <a:rPr lang="en-US" altLang="zh-TW" dirty="0" smtClean="0"/>
              <a:t/>
            </a:r>
            <a:br>
              <a:rPr lang="en-US" altLang="zh-TW" dirty="0" smtClean="0"/>
            </a:br>
            <a:r>
              <a:rPr lang="en-US" altLang="zh-TW" dirty="0" smtClean="0"/>
              <a:t/>
            </a:r>
            <a:br>
              <a:rPr lang="en-US" altLang="zh-TW" dirty="0" smtClean="0"/>
            </a:br>
            <a:r>
              <a:rPr lang="zh-TW" altLang="en-US" dirty="0" smtClean="0"/>
              <a:t>將</a:t>
            </a:r>
            <a:r>
              <a:rPr lang="en-US" altLang="zh-TW" i="1" dirty="0" smtClean="0"/>
              <a:t>SSE </a:t>
            </a:r>
            <a:r>
              <a:rPr lang="zh-TW" altLang="en-US" dirty="0" smtClean="0"/>
              <a:t>依序對                微分並令其等於 </a:t>
            </a:r>
            <a:r>
              <a:rPr lang="en-US" altLang="zh-TW" dirty="0" smtClean="0"/>
              <a:t>0</a:t>
            </a:r>
            <a:r>
              <a:rPr lang="zh-TW" altLang="en-US" dirty="0" smtClean="0"/>
              <a:t>，我們給</a:t>
            </a:r>
            <a:r>
              <a:rPr lang="zh-TW" altLang="en-US" b="1" dirty="0" smtClean="0"/>
              <a:t>多元線性迴歸產生       </a:t>
            </a:r>
            <a:r>
              <a:rPr lang="zh-TW" altLang="en-US" dirty="0" smtClean="0"/>
              <a:t>個為一組的</a:t>
            </a:r>
            <a:r>
              <a:rPr lang="zh-TW" altLang="en-US" b="1" dirty="0" smtClean="0"/>
              <a:t>正規方程式。</a:t>
            </a:r>
            <a:endParaRPr lang="zh-TW" altLang="en-US" dirty="0"/>
          </a:p>
        </p:txBody>
      </p:sp>
      <p:pic>
        <p:nvPicPr>
          <p:cNvPr id="4" name="Picture 2"/>
          <p:cNvPicPr>
            <a:picLocks noChangeAspect="1" noChangeArrowheads="1"/>
          </p:cNvPicPr>
          <p:nvPr/>
        </p:nvPicPr>
        <p:blipFill>
          <a:blip r:embed="rId3" cstate="print"/>
          <a:srcRect/>
          <a:stretch>
            <a:fillRect/>
          </a:stretch>
        </p:blipFill>
        <p:spPr bwMode="auto">
          <a:xfrm>
            <a:off x="612448" y="1340768"/>
            <a:ext cx="7992000" cy="2448792"/>
          </a:xfrm>
          <a:prstGeom prst="rect">
            <a:avLst/>
          </a:prstGeom>
          <a:noFill/>
          <a:ln w="9525">
            <a:noFill/>
            <a:miter lim="800000"/>
            <a:headEnd/>
            <a:tailEnd/>
          </a:ln>
          <a:effectLst/>
        </p:spPr>
      </p:pic>
      <p:graphicFrame>
        <p:nvGraphicFramePr>
          <p:cNvPr id="5" name="物件 4"/>
          <p:cNvGraphicFramePr>
            <a:graphicFrameLocks noChangeAspect="1"/>
          </p:cNvGraphicFramePr>
          <p:nvPr/>
        </p:nvGraphicFramePr>
        <p:xfrm>
          <a:off x="6228184" y="3933056"/>
          <a:ext cx="1397000" cy="381000"/>
        </p:xfrm>
        <a:graphic>
          <a:graphicData uri="http://schemas.openxmlformats.org/presentationml/2006/ole">
            <p:oleObj spid="_x0000_s86018" name="方程式" r:id="rId4" imgW="1396800" imgH="380880" progId="Equation.3">
              <p:embed/>
            </p:oleObj>
          </a:graphicData>
        </a:graphic>
      </p:graphicFrame>
      <p:graphicFrame>
        <p:nvGraphicFramePr>
          <p:cNvPr id="86019" name="Object 3"/>
          <p:cNvGraphicFramePr>
            <a:graphicFrameLocks noChangeAspect="1"/>
          </p:cNvGraphicFramePr>
          <p:nvPr/>
        </p:nvGraphicFramePr>
        <p:xfrm>
          <a:off x="3030984" y="5733256"/>
          <a:ext cx="1397000" cy="381000"/>
        </p:xfrm>
        <a:graphic>
          <a:graphicData uri="http://schemas.openxmlformats.org/presentationml/2006/ole">
            <p:oleObj spid="_x0000_s86019" name="方程式" r:id="rId5" imgW="1396800" imgH="380880" progId="Equation.3">
              <p:embed/>
            </p:oleObj>
          </a:graphicData>
        </a:graphic>
      </p:graphicFrame>
      <p:graphicFrame>
        <p:nvGraphicFramePr>
          <p:cNvPr id="7" name="物件 6"/>
          <p:cNvGraphicFramePr>
            <a:graphicFrameLocks noChangeAspect="1"/>
          </p:cNvGraphicFramePr>
          <p:nvPr/>
        </p:nvGraphicFramePr>
        <p:xfrm>
          <a:off x="4249738" y="6237288"/>
          <a:ext cx="571500" cy="279400"/>
        </p:xfrm>
        <a:graphic>
          <a:graphicData uri="http://schemas.openxmlformats.org/presentationml/2006/ole">
            <p:oleObj spid="_x0000_s86020" name="方程式" r:id="rId6" imgW="571320" imgH="279360" progId="Equation.3">
              <p:embed/>
            </p:oleObj>
          </a:graphicData>
        </a:graphic>
      </p:graphicFrame>
      <p:graphicFrame>
        <p:nvGraphicFramePr>
          <p:cNvPr id="8" name="物件 7"/>
          <p:cNvGraphicFramePr>
            <a:graphicFrameLocks noChangeAspect="1"/>
          </p:cNvGraphicFramePr>
          <p:nvPr/>
        </p:nvGraphicFramePr>
        <p:xfrm>
          <a:off x="1454150" y="4797152"/>
          <a:ext cx="6235700" cy="812800"/>
        </p:xfrm>
        <a:graphic>
          <a:graphicData uri="http://schemas.openxmlformats.org/presentationml/2006/ole">
            <p:oleObj spid="_x0000_s86021" name="方程式" r:id="rId7" imgW="6235560" imgH="812520" progId="Equation.3">
              <p:embed/>
            </p:oleObj>
          </a:graphicData>
        </a:graphic>
      </p:graphicFrame>
      <p:sp>
        <p:nvSpPr>
          <p:cNvPr id="9" name="日期版面配置區 8"/>
          <p:cNvSpPr>
            <a:spLocks noGrp="1"/>
          </p:cNvSpPr>
          <p:nvPr>
            <p:ph type="dt" sz="half" idx="10"/>
          </p:nvPr>
        </p:nvSpPr>
        <p:spPr/>
        <p:txBody>
          <a:bodyPr/>
          <a:lstStyle/>
          <a:p>
            <a:r>
              <a:rPr lang="en-US" altLang="zh-TW" smtClean="0"/>
              <a:t>Copyright © </a:t>
            </a:r>
            <a:r>
              <a:rPr lang="zh-TW" altLang="en-US" smtClean="0"/>
              <a:t>滄海書局</a:t>
            </a:r>
            <a:endParaRPr lang="zh-TW" altLang="en-US"/>
          </a:p>
        </p:txBody>
      </p:sp>
      <p:sp>
        <p:nvSpPr>
          <p:cNvPr id="10" name="投影片編號版面配置區 9"/>
          <p:cNvSpPr>
            <a:spLocks noGrp="1"/>
          </p:cNvSpPr>
          <p:nvPr>
            <p:ph type="sldNum" sz="quarter" idx="12"/>
          </p:nvPr>
        </p:nvSpPr>
        <p:spPr/>
        <p:txBody>
          <a:bodyPr/>
          <a:lstStyle/>
          <a:p>
            <a:fld id="{99AA521B-A282-4913-8321-050F21DB6AD4}" type="slidenum">
              <a:rPr lang="zh-TW" altLang="en-US" smtClean="0"/>
              <a:pPr/>
              <a:t>76</a:t>
            </a:fld>
            <a:endParaRPr lang="zh-TW" altLang="en-US"/>
          </a:p>
        </p:txBody>
      </p:sp>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多元線性迴歸與係數的估測</a:t>
            </a:r>
            <a:r>
              <a:rPr lang="en-US" altLang="zh-TW" dirty="0" smtClean="0"/>
              <a:t>(</a:t>
            </a:r>
            <a:r>
              <a:rPr lang="zh-TW" altLang="en-US" dirty="0" smtClean="0"/>
              <a:t>續</a:t>
            </a:r>
            <a:r>
              <a:rPr lang="en-US" altLang="zh-TW" dirty="0" smtClean="0"/>
              <a:t>)</a:t>
            </a:r>
            <a:endParaRPr lang="zh-TW" altLang="en-US" dirty="0"/>
          </a:p>
        </p:txBody>
      </p:sp>
      <p:pic>
        <p:nvPicPr>
          <p:cNvPr id="87042" name="Picture 2"/>
          <p:cNvPicPr>
            <a:picLocks noGrp="1" noChangeAspect="1" noChangeArrowheads="1"/>
          </p:cNvPicPr>
          <p:nvPr>
            <p:ph idx="1"/>
          </p:nvPr>
        </p:nvPicPr>
        <p:blipFill>
          <a:blip r:embed="rId2" cstate="print"/>
          <a:srcRect/>
          <a:stretch>
            <a:fillRect/>
          </a:stretch>
        </p:blipFill>
        <p:spPr bwMode="auto">
          <a:xfrm>
            <a:off x="442417" y="1412776"/>
            <a:ext cx="8378055" cy="3672408"/>
          </a:xfrm>
          <a:prstGeom prst="rect">
            <a:avLst/>
          </a:prstGeom>
          <a:noFill/>
          <a:ln w="9525">
            <a:noFill/>
            <a:miter lim="800000"/>
            <a:headEnd/>
            <a:tailEnd/>
          </a:ln>
        </p:spPr>
      </p:pic>
      <p:sp>
        <p:nvSpPr>
          <p:cNvPr id="4" name="日期版面配置區 3"/>
          <p:cNvSpPr>
            <a:spLocks noGrp="1"/>
          </p:cNvSpPr>
          <p:nvPr>
            <p:ph type="dt" sz="half" idx="10"/>
          </p:nvPr>
        </p:nvSpPr>
        <p:spPr/>
        <p:txBody>
          <a:bodyPr/>
          <a:lstStyle/>
          <a:p>
            <a:r>
              <a:rPr lang="en-US" altLang="zh-TW" smtClean="0"/>
              <a:t>Copyright © </a:t>
            </a:r>
            <a:r>
              <a:rPr lang="zh-TW" altLang="en-US" smtClean="0"/>
              <a:t>滄海書局</a:t>
            </a:r>
            <a:endParaRPr lang="zh-TW" altLang="en-US"/>
          </a:p>
        </p:txBody>
      </p:sp>
      <p:sp>
        <p:nvSpPr>
          <p:cNvPr id="5" name="投影片編號版面配置區 4"/>
          <p:cNvSpPr>
            <a:spLocks noGrp="1"/>
          </p:cNvSpPr>
          <p:nvPr>
            <p:ph type="sldNum" sz="quarter" idx="12"/>
          </p:nvPr>
        </p:nvSpPr>
        <p:spPr/>
        <p:txBody>
          <a:bodyPr/>
          <a:lstStyle/>
          <a:p>
            <a:fld id="{99AA521B-A282-4913-8321-050F21DB6AD4}" type="slidenum">
              <a:rPr lang="zh-TW" altLang="en-US" smtClean="0"/>
              <a:pPr/>
              <a:t>77</a:t>
            </a:fld>
            <a:endParaRPr lang="zh-TW" altLang="en-US"/>
          </a:p>
        </p:txBody>
      </p:sp>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範例</a:t>
            </a:r>
            <a:r>
              <a:rPr lang="en-US" altLang="zh-TW" dirty="0" smtClean="0"/>
              <a:t>7.10</a:t>
            </a:r>
            <a:endParaRPr lang="zh-TW" altLang="en-US" dirty="0"/>
          </a:p>
        </p:txBody>
      </p:sp>
      <p:pic>
        <p:nvPicPr>
          <p:cNvPr id="84995" name="Picture 3"/>
          <p:cNvPicPr>
            <a:picLocks noGrp="1" noChangeAspect="1" noChangeArrowheads="1"/>
          </p:cNvPicPr>
          <p:nvPr>
            <p:ph idx="1"/>
          </p:nvPr>
        </p:nvPicPr>
        <p:blipFill>
          <a:blip r:embed="rId2" cstate="print"/>
          <a:srcRect/>
          <a:stretch>
            <a:fillRect/>
          </a:stretch>
        </p:blipFill>
        <p:spPr bwMode="auto">
          <a:xfrm>
            <a:off x="323850" y="1372562"/>
            <a:ext cx="8496300" cy="4288686"/>
          </a:xfrm>
          <a:prstGeom prst="rect">
            <a:avLst/>
          </a:prstGeom>
          <a:noFill/>
          <a:ln w="9525">
            <a:noFill/>
            <a:miter lim="800000"/>
            <a:headEnd/>
            <a:tailEnd/>
          </a:ln>
        </p:spPr>
      </p:pic>
      <p:sp>
        <p:nvSpPr>
          <p:cNvPr id="4" name="日期版面配置區 3"/>
          <p:cNvSpPr>
            <a:spLocks noGrp="1"/>
          </p:cNvSpPr>
          <p:nvPr>
            <p:ph type="dt" sz="half" idx="10"/>
          </p:nvPr>
        </p:nvSpPr>
        <p:spPr/>
        <p:txBody>
          <a:bodyPr/>
          <a:lstStyle/>
          <a:p>
            <a:r>
              <a:rPr lang="en-US" altLang="zh-TW" smtClean="0"/>
              <a:t>Copyright © </a:t>
            </a:r>
            <a:r>
              <a:rPr lang="zh-TW" altLang="en-US" smtClean="0"/>
              <a:t>滄海書局</a:t>
            </a:r>
            <a:endParaRPr lang="zh-TW" altLang="en-US"/>
          </a:p>
        </p:txBody>
      </p:sp>
      <p:sp>
        <p:nvSpPr>
          <p:cNvPr id="5" name="投影片編號版面配置區 4"/>
          <p:cNvSpPr>
            <a:spLocks noGrp="1"/>
          </p:cNvSpPr>
          <p:nvPr>
            <p:ph type="sldNum" sz="quarter" idx="12"/>
          </p:nvPr>
        </p:nvSpPr>
        <p:spPr/>
        <p:txBody>
          <a:bodyPr/>
          <a:lstStyle/>
          <a:p>
            <a:fld id="{99AA521B-A282-4913-8321-050F21DB6AD4}" type="slidenum">
              <a:rPr lang="zh-TW" altLang="en-US" smtClean="0"/>
              <a:pPr/>
              <a:t>78</a:t>
            </a:fld>
            <a:endParaRPr lang="zh-TW" altLang="en-US"/>
          </a:p>
        </p:txBody>
      </p:sp>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範例</a:t>
            </a:r>
            <a:r>
              <a:rPr lang="en-US" altLang="zh-TW" dirty="0" smtClean="0"/>
              <a:t>7.10(</a:t>
            </a:r>
            <a:r>
              <a:rPr lang="zh-TW" altLang="en-US" dirty="0" smtClean="0"/>
              <a:t>續</a:t>
            </a:r>
            <a:r>
              <a:rPr lang="en-US" altLang="zh-TW" dirty="0" smtClean="0"/>
              <a:t>)</a:t>
            </a:r>
            <a:endParaRPr lang="zh-TW" altLang="en-US" dirty="0"/>
          </a:p>
        </p:txBody>
      </p:sp>
      <p:pic>
        <p:nvPicPr>
          <p:cNvPr id="88066" name="Picture 2"/>
          <p:cNvPicPr>
            <a:picLocks noGrp="1" noChangeAspect="1" noChangeArrowheads="1"/>
          </p:cNvPicPr>
          <p:nvPr>
            <p:ph idx="1"/>
          </p:nvPr>
        </p:nvPicPr>
        <p:blipFill>
          <a:blip r:embed="rId2" cstate="print"/>
          <a:srcRect/>
          <a:stretch>
            <a:fillRect/>
          </a:stretch>
        </p:blipFill>
        <p:spPr bwMode="auto">
          <a:xfrm>
            <a:off x="323850" y="1556792"/>
            <a:ext cx="8496300" cy="4344699"/>
          </a:xfrm>
          <a:prstGeom prst="rect">
            <a:avLst/>
          </a:prstGeom>
          <a:noFill/>
          <a:ln w="9525">
            <a:noFill/>
            <a:miter lim="800000"/>
            <a:headEnd/>
            <a:tailEnd/>
          </a:ln>
        </p:spPr>
      </p:pic>
      <p:sp>
        <p:nvSpPr>
          <p:cNvPr id="4" name="日期版面配置區 3"/>
          <p:cNvSpPr>
            <a:spLocks noGrp="1"/>
          </p:cNvSpPr>
          <p:nvPr>
            <p:ph type="dt" sz="half" idx="10"/>
          </p:nvPr>
        </p:nvSpPr>
        <p:spPr/>
        <p:txBody>
          <a:bodyPr/>
          <a:lstStyle/>
          <a:p>
            <a:r>
              <a:rPr lang="en-US" altLang="zh-TW" smtClean="0"/>
              <a:t>Copyright © </a:t>
            </a:r>
            <a:r>
              <a:rPr lang="zh-TW" altLang="en-US" smtClean="0"/>
              <a:t>滄海書局</a:t>
            </a:r>
            <a:endParaRPr lang="zh-TW" altLang="en-US"/>
          </a:p>
        </p:txBody>
      </p:sp>
      <p:sp>
        <p:nvSpPr>
          <p:cNvPr id="5" name="投影片編號版面配置區 4"/>
          <p:cNvSpPr>
            <a:spLocks noGrp="1"/>
          </p:cNvSpPr>
          <p:nvPr>
            <p:ph type="sldNum" sz="quarter" idx="12"/>
          </p:nvPr>
        </p:nvSpPr>
        <p:spPr/>
        <p:txBody>
          <a:bodyPr/>
          <a:lstStyle/>
          <a:p>
            <a:fld id="{99AA521B-A282-4913-8321-050F21DB6AD4}" type="slidenum">
              <a:rPr lang="zh-TW" altLang="en-US" smtClean="0"/>
              <a:pPr/>
              <a:t>79</a:t>
            </a:fld>
            <a:endParaRPr lang="zh-TW" altLang="en-US"/>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擬合的迴歸線</a:t>
            </a:r>
            <a:endParaRPr lang="en-US" altLang="zh-TW" dirty="0" smtClean="0"/>
          </a:p>
        </p:txBody>
      </p:sp>
      <p:sp>
        <p:nvSpPr>
          <p:cNvPr id="5" name="內容版面配置區 4"/>
          <p:cNvSpPr>
            <a:spLocks noGrp="1"/>
          </p:cNvSpPr>
          <p:nvPr>
            <p:ph idx="1"/>
          </p:nvPr>
        </p:nvSpPr>
        <p:spPr/>
        <p:txBody>
          <a:bodyPr/>
          <a:lstStyle/>
          <a:p>
            <a:r>
              <a:rPr lang="zh-TW" altLang="en-US" dirty="0" smtClean="0"/>
              <a:t>假設</a:t>
            </a:r>
            <a:r>
              <a:rPr lang="zh-TW" altLang="en-US" dirty="0" smtClean="0"/>
              <a:t>我們把 </a:t>
            </a:r>
            <a:r>
              <a:rPr lang="el-GR" altLang="zh-TW" i="1" dirty="0" smtClean="0"/>
              <a:t>β</a:t>
            </a:r>
            <a:r>
              <a:rPr lang="en-US" altLang="zh-TW" baseline="-25000" dirty="0" smtClean="0"/>
              <a:t>0</a:t>
            </a:r>
            <a:r>
              <a:rPr lang="zh-TW" altLang="en-US" dirty="0" smtClean="0"/>
              <a:t> 和 </a:t>
            </a:r>
            <a:r>
              <a:rPr lang="el-GR" altLang="zh-TW" i="1" dirty="0" smtClean="0"/>
              <a:t>β</a:t>
            </a:r>
            <a:r>
              <a:rPr lang="en-US" altLang="zh-TW" baseline="-25000" dirty="0" smtClean="0"/>
              <a:t>1</a:t>
            </a:r>
            <a:r>
              <a:rPr lang="zh-TW" altLang="en-US" baseline="-25000" dirty="0" smtClean="0"/>
              <a:t> </a:t>
            </a:r>
            <a:r>
              <a:rPr lang="zh-TW" altLang="en-US" dirty="0" smtClean="0"/>
              <a:t>的估測分別表示成 </a:t>
            </a:r>
            <a:r>
              <a:rPr lang="en-US" altLang="zh-TW" i="1" dirty="0" smtClean="0"/>
              <a:t>b</a:t>
            </a:r>
            <a:r>
              <a:rPr lang="en-US" altLang="zh-TW" baseline="-25000" dirty="0" smtClean="0"/>
              <a:t>0</a:t>
            </a:r>
            <a:r>
              <a:rPr lang="zh-TW" altLang="en-US" dirty="0" smtClean="0"/>
              <a:t> 和 </a:t>
            </a:r>
            <a:r>
              <a:rPr lang="en-US" altLang="zh-TW" i="1" dirty="0" smtClean="0"/>
              <a:t>b</a:t>
            </a:r>
            <a:r>
              <a:rPr lang="en-US" altLang="zh-TW" baseline="-25000" dirty="0" smtClean="0"/>
              <a:t>1</a:t>
            </a:r>
            <a:r>
              <a:rPr lang="zh-TW" altLang="en-US" dirty="0" smtClean="0"/>
              <a:t>，則經估測或</a:t>
            </a:r>
            <a:r>
              <a:rPr lang="zh-TW" altLang="en-US" b="1" dirty="0" smtClean="0"/>
              <a:t>擬合的迴歸線 </a:t>
            </a:r>
            <a:r>
              <a:rPr lang="en-US" altLang="zh-TW" b="1" dirty="0" smtClean="0"/>
              <a:t>(fitted regression) </a:t>
            </a:r>
            <a:r>
              <a:rPr lang="zh-TW" altLang="en-US" dirty="0" smtClean="0"/>
              <a:t>為</a:t>
            </a:r>
            <a:r>
              <a:rPr lang="en-US" altLang="zh-TW" dirty="0" smtClean="0"/>
              <a:t/>
            </a:r>
            <a:br>
              <a:rPr lang="en-US" altLang="zh-TW" dirty="0" smtClean="0"/>
            </a:br>
            <a:r>
              <a:rPr lang="en-US" altLang="zh-TW" dirty="0" smtClean="0"/>
              <a:t/>
            </a:r>
            <a:br>
              <a:rPr lang="en-US" altLang="zh-TW" dirty="0" smtClean="0"/>
            </a:br>
            <a:r>
              <a:rPr lang="en-US" altLang="zh-TW" dirty="0" smtClean="0"/>
              <a:t/>
            </a:r>
            <a:br>
              <a:rPr lang="en-US" altLang="zh-TW" dirty="0" smtClean="0"/>
            </a:br>
            <a:r>
              <a:rPr lang="zh-TW" altLang="en-US" dirty="0" smtClean="0"/>
              <a:t>其中   為預測出或擬合出的值。顯然擬合線是真實迴歸線的一個估測，我們期待當有足夠大的資料時，擬合線應該靠近真實迴歸線。</a:t>
            </a:r>
            <a:endParaRPr lang="zh-TW" altLang="en-US" dirty="0"/>
          </a:p>
        </p:txBody>
      </p:sp>
      <p:graphicFrame>
        <p:nvGraphicFramePr>
          <p:cNvPr id="6147" name="Object 3"/>
          <p:cNvGraphicFramePr>
            <a:graphicFrameLocks noChangeAspect="1"/>
          </p:cNvGraphicFramePr>
          <p:nvPr/>
        </p:nvGraphicFramePr>
        <p:xfrm>
          <a:off x="3635896" y="2564904"/>
          <a:ext cx="1397000" cy="381000"/>
        </p:xfrm>
        <a:graphic>
          <a:graphicData uri="http://schemas.openxmlformats.org/presentationml/2006/ole">
            <p:oleObj spid="_x0000_s6147" name="方程式" r:id="rId3" imgW="1396800" imgH="380880" progId="Equation.3">
              <p:embed/>
            </p:oleObj>
          </a:graphicData>
        </a:graphic>
      </p:graphicFrame>
      <p:graphicFrame>
        <p:nvGraphicFramePr>
          <p:cNvPr id="6148" name="Object 4"/>
          <p:cNvGraphicFramePr>
            <a:graphicFrameLocks noChangeAspect="1"/>
          </p:cNvGraphicFramePr>
          <p:nvPr/>
        </p:nvGraphicFramePr>
        <p:xfrm>
          <a:off x="1547664" y="3212976"/>
          <a:ext cx="215900" cy="342900"/>
        </p:xfrm>
        <a:graphic>
          <a:graphicData uri="http://schemas.openxmlformats.org/presentationml/2006/ole">
            <p:oleObj spid="_x0000_s6148" name="方程式" r:id="rId4" imgW="215640" imgH="342720" progId="Equation.3">
              <p:embed/>
            </p:oleObj>
          </a:graphicData>
        </a:graphic>
      </p:graphicFrame>
      <p:sp>
        <p:nvSpPr>
          <p:cNvPr id="6" name="日期版面配置區 5"/>
          <p:cNvSpPr>
            <a:spLocks noGrp="1"/>
          </p:cNvSpPr>
          <p:nvPr>
            <p:ph type="dt" sz="half" idx="10"/>
          </p:nvPr>
        </p:nvSpPr>
        <p:spPr/>
        <p:txBody>
          <a:bodyPr/>
          <a:lstStyle/>
          <a:p>
            <a:r>
              <a:rPr lang="en-US" altLang="zh-TW" smtClean="0"/>
              <a:t>Copyright © </a:t>
            </a:r>
            <a:r>
              <a:rPr lang="zh-TW" altLang="en-US" smtClean="0"/>
              <a:t>滄海書局</a:t>
            </a:r>
            <a:endParaRPr lang="zh-TW" altLang="en-US"/>
          </a:p>
        </p:txBody>
      </p:sp>
      <p:sp>
        <p:nvSpPr>
          <p:cNvPr id="7" name="投影片編號版面配置區 6"/>
          <p:cNvSpPr>
            <a:spLocks noGrp="1"/>
          </p:cNvSpPr>
          <p:nvPr>
            <p:ph type="sldNum" sz="quarter" idx="12"/>
          </p:nvPr>
        </p:nvSpPr>
        <p:spPr/>
        <p:txBody>
          <a:bodyPr/>
          <a:lstStyle/>
          <a:p>
            <a:fld id="{99AA521B-A282-4913-8321-050F21DB6AD4}" type="slidenum">
              <a:rPr lang="zh-TW" altLang="en-US" smtClean="0"/>
              <a:pPr/>
              <a:t>8</a:t>
            </a:fld>
            <a:endParaRPr lang="zh-TW" altLang="en-US"/>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範例</a:t>
            </a:r>
            <a:r>
              <a:rPr lang="en-US" altLang="zh-TW" dirty="0" smtClean="0"/>
              <a:t>7.10(</a:t>
            </a:r>
            <a:r>
              <a:rPr lang="zh-TW" altLang="en-US" dirty="0" smtClean="0"/>
              <a:t>續</a:t>
            </a:r>
            <a:r>
              <a:rPr lang="en-US" altLang="zh-TW" dirty="0" smtClean="0"/>
              <a:t>)</a:t>
            </a:r>
            <a:endParaRPr lang="zh-TW" altLang="en-US" dirty="0"/>
          </a:p>
        </p:txBody>
      </p:sp>
      <p:pic>
        <p:nvPicPr>
          <p:cNvPr id="89090" name="Picture 2"/>
          <p:cNvPicPr>
            <a:picLocks noGrp="1" noChangeAspect="1" noChangeArrowheads="1"/>
          </p:cNvPicPr>
          <p:nvPr>
            <p:ph idx="1"/>
          </p:nvPr>
        </p:nvPicPr>
        <p:blipFill>
          <a:blip r:embed="rId2" cstate="print"/>
          <a:srcRect/>
          <a:stretch>
            <a:fillRect/>
          </a:stretch>
        </p:blipFill>
        <p:spPr bwMode="auto">
          <a:xfrm>
            <a:off x="323850" y="1340768"/>
            <a:ext cx="8496300" cy="3070952"/>
          </a:xfrm>
          <a:prstGeom prst="rect">
            <a:avLst/>
          </a:prstGeom>
          <a:noFill/>
          <a:ln w="9525">
            <a:noFill/>
            <a:miter lim="800000"/>
            <a:headEnd/>
            <a:tailEnd/>
          </a:ln>
        </p:spPr>
      </p:pic>
      <p:pic>
        <p:nvPicPr>
          <p:cNvPr id="5" name="Picture 2"/>
          <p:cNvPicPr>
            <a:picLocks noChangeAspect="1" noChangeArrowheads="1"/>
          </p:cNvPicPr>
          <p:nvPr/>
        </p:nvPicPr>
        <p:blipFill>
          <a:blip r:embed="rId3" cstate="print"/>
          <a:srcRect/>
          <a:stretch>
            <a:fillRect/>
          </a:stretch>
        </p:blipFill>
        <p:spPr bwMode="auto">
          <a:xfrm>
            <a:off x="1296472" y="4365104"/>
            <a:ext cx="7524000" cy="1016863"/>
          </a:xfrm>
          <a:prstGeom prst="rect">
            <a:avLst/>
          </a:prstGeom>
          <a:noFill/>
          <a:ln w="9525">
            <a:noFill/>
            <a:miter lim="800000"/>
            <a:headEnd/>
            <a:tailEnd/>
          </a:ln>
          <a:effectLst/>
        </p:spPr>
      </p:pic>
      <p:sp>
        <p:nvSpPr>
          <p:cNvPr id="6" name="日期版面配置區 5"/>
          <p:cNvSpPr>
            <a:spLocks noGrp="1"/>
          </p:cNvSpPr>
          <p:nvPr>
            <p:ph type="dt" sz="half" idx="10"/>
          </p:nvPr>
        </p:nvSpPr>
        <p:spPr/>
        <p:txBody>
          <a:bodyPr/>
          <a:lstStyle/>
          <a:p>
            <a:r>
              <a:rPr lang="en-US" altLang="zh-TW" smtClean="0"/>
              <a:t>Copyright © </a:t>
            </a:r>
            <a:r>
              <a:rPr lang="zh-TW" altLang="en-US" smtClean="0"/>
              <a:t>滄海書局</a:t>
            </a:r>
            <a:endParaRPr lang="zh-TW" altLang="en-US"/>
          </a:p>
        </p:txBody>
      </p:sp>
      <p:sp>
        <p:nvSpPr>
          <p:cNvPr id="7" name="投影片編號版面配置區 6"/>
          <p:cNvSpPr>
            <a:spLocks noGrp="1"/>
          </p:cNvSpPr>
          <p:nvPr>
            <p:ph type="sldNum" sz="quarter" idx="12"/>
          </p:nvPr>
        </p:nvSpPr>
        <p:spPr/>
        <p:txBody>
          <a:bodyPr/>
          <a:lstStyle/>
          <a:p>
            <a:fld id="{99AA521B-A282-4913-8321-050F21DB6AD4}" type="slidenum">
              <a:rPr lang="zh-TW" altLang="en-US" smtClean="0"/>
              <a:pPr/>
              <a:t>80</a:t>
            </a:fld>
            <a:endParaRPr lang="zh-TW" altLang="en-US"/>
          </a:p>
        </p:txBody>
      </p:sp>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多項式迴</a:t>
            </a:r>
            <a:r>
              <a:rPr lang="zh-TW" altLang="en-US" dirty="0" smtClean="0"/>
              <a:t>歸</a:t>
            </a:r>
            <a:endParaRPr lang="zh-TW" altLang="en-US" dirty="0"/>
          </a:p>
        </p:txBody>
      </p:sp>
      <p:sp>
        <p:nvSpPr>
          <p:cNvPr id="5" name="內容版面配置區 4"/>
          <p:cNvSpPr>
            <a:spLocks noGrp="1"/>
          </p:cNvSpPr>
          <p:nvPr>
            <p:ph idx="1"/>
          </p:nvPr>
        </p:nvSpPr>
        <p:spPr/>
        <p:txBody>
          <a:bodyPr/>
          <a:lstStyle/>
          <a:p>
            <a:r>
              <a:rPr lang="zh-TW" altLang="en-US" dirty="0" smtClean="0"/>
              <a:t>現在</a:t>
            </a:r>
            <a:r>
              <a:rPr lang="zh-TW" altLang="en-US" dirty="0" smtClean="0"/>
              <a:t>假設我們想要擬合多項式方程式</a:t>
            </a:r>
            <a:r>
              <a:rPr lang="en-US" altLang="zh-TW" dirty="0" smtClean="0"/>
              <a:t/>
            </a:r>
            <a:br>
              <a:rPr lang="en-US" altLang="zh-TW" dirty="0" smtClean="0"/>
            </a:br>
            <a:r>
              <a:rPr lang="en-US" altLang="zh-TW" dirty="0" smtClean="0"/>
              <a:t/>
            </a:r>
            <a:br>
              <a:rPr lang="en-US" altLang="zh-TW" dirty="0" smtClean="0"/>
            </a:br>
            <a:r>
              <a:rPr lang="en-US" altLang="zh-TW" dirty="0" smtClean="0"/>
              <a:t/>
            </a:r>
            <a:br>
              <a:rPr lang="en-US" altLang="zh-TW" dirty="0" smtClean="0"/>
            </a:br>
            <a:r>
              <a:rPr lang="zh-TW" altLang="en-US" dirty="0" smtClean="0"/>
              <a:t>到 </a:t>
            </a:r>
            <a:r>
              <a:rPr lang="en-US" altLang="zh-TW" i="1" dirty="0" smtClean="0"/>
              <a:t>n </a:t>
            </a:r>
            <a:r>
              <a:rPr lang="zh-TW" altLang="en-US" dirty="0" smtClean="0"/>
              <a:t>對的觀察值                               。每一個觀察值 </a:t>
            </a:r>
            <a:r>
              <a:rPr lang="en-US" altLang="zh-TW" i="1" dirty="0" err="1" smtClean="0"/>
              <a:t>y</a:t>
            </a:r>
            <a:r>
              <a:rPr lang="en-US" altLang="zh-TW" i="1" baseline="-25000" dirty="0" err="1" smtClean="0"/>
              <a:t>i</a:t>
            </a:r>
            <a:r>
              <a:rPr lang="zh-TW" altLang="en-US" dirty="0" smtClean="0"/>
              <a:t> 都滿足方程式</a:t>
            </a:r>
            <a:r>
              <a:rPr lang="en-US" altLang="zh-TW" dirty="0" smtClean="0"/>
              <a:t/>
            </a:r>
            <a:br>
              <a:rPr lang="en-US" altLang="zh-TW" dirty="0" smtClean="0"/>
            </a:br>
            <a:r>
              <a:rPr lang="en-US" altLang="zh-TW" dirty="0" smtClean="0"/>
              <a:t/>
            </a:r>
            <a:br>
              <a:rPr lang="en-US" altLang="zh-TW" dirty="0" smtClean="0"/>
            </a:br>
            <a:r>
              <a:rPr lang="en-US" altLang="zh-TW" dirty="0" smtClean="0"/>
              <a:t/>
            </a:r>
            <a:br>
              <a:rPr lang="en-US" altLang="zh-TW" dirty="0" smtClean="0"/>
            </a:br>
            <a:r>
              <a:rPr lang="zh-TW" altLang="en-US" dirty="0" smtClean="0"/>
              <a:t>或</a:t>
            </a:r>
            <a:r>
              <a:rPr lang="en-US" altLang="zh-TW" dirty="0" smtClean="0"/>
              <a:t/>
            </a:r>
            <a:br>
              <a:rPr lang="en-US" altLang="zh-TW" dirty="0" smtClean="0"/>
            </a:br>
            <a:r>
              <a:rPr lang="en-US" altLang="zh-TW" dirty="0" smtClean="0"/>
              <a:t/>
            </a:r>
            <a:br>
              <a:rPr lang="en-US" altLang="zh-TW" dirty="0" smtClean="0"/>
            </a:br>
            <a:endParaRPr lang="zh-TW" altLang="en-US" dirty="0"/>
          </a:p>
        </p:txBody>
      </p:sp>
      <p:graphicFrame>
        <p:nvGraphicFramePr>
          <p:cNvPr id="6" name="物件 5"/>
          <p:cNvGraphicFramePr>
            <a:graphicFrameLocks noChangeAspect="1"/>
          </p:cNvGraphicFramePr>
          <p:nvPr/>
        </p:nvGraphicFramePr>
        <p:xfrm>
          <a:off x="2339752" y="1988840"/>
          <a:ext cx="4013200" cy="469900"/>
        </p:xfrm>
        <a:graphic>
          <a:graphicData uri="http://schemas.openxmlformats.org/presentationml/2006/ole">
            <p:oleObj spid="_x0000_s90115" name="方程式" r:id="rId3" imgW="4012920" imgH="469800" progId="Equation.3">
              <p:embed/>
            </p:oleObj>
          </a:graphicData>
        </a:graphic>
      </p:graphicFrame>
      <p:graphicFrame>
        <p:nvGraphicFramePr>
          <p:cNvPr id="90116" name="Object 4"/>
          <p:cNvGraphicFramePr>
            <a:graphicFrameLocks noChangeAspect="1"/>
          </p:cNvGraphicFramePr>
          <p:nvPr/>
        </p:nvGraphicFramePr>
        <p:xfrm>
          <a:off x="3563888" y="2708920"/>
          <a:ext cx="2667000" cy="381000"/>
        </p:xfrm>
        <a:graphic>
          <a:graphicData uri="http://schemas.openxmlformats.org/presentationml/2006/ole">
            <p:oleObj spid="_x0000_s90116" name="方程式" r:id="rId4" imgW="2666880" imgH="380880" progId="Equation.3">
              <p:embed/>
            </p:oleObj>
          </a:graphicData>
        </a:graphic>
      </p:graphicFrame>
      <p:graphicFrame>
        <p:nvGraphicFramePr>
          <p:cNvPr id="90117" name="Object 5"/>
          <p:cNvGraphicFramePr>
            <a:graphicFrameLocks noChangeAspect="1"/>
          </p:cNvGraphicFramePr>
          <p:nvPr/>
        </p:nvGraphicFramePr>
        <p:xfrm>
          <a:off x="2195736" y="3789040"/>
          <a:ext cx="4381500" cy="419100"/>
        </p:xfrm>
        <a:graphic>
          <a:graphicData uri="http://schemas.openxmlformats.org/presentationml/2006/ole">
            <p:oleObj spid="_x0000_s90117" name="方程式" r:id="rId5" imgW="4381200" imgH="419040" progId="Equation.3">
              <p:embed/>
            </p:oleObj>
          </a:graphicData>
        </a:graphic>
      </p:graphicFrame>
      <p:graphicFrame>
        <p:nvGraphicFramePr>
          <p:cNvPr id="90118" name="Object 6"/>
          <p:cNvGraphicFramePr>
            <a:graphicFrameLocks noChangeAspect="1"/>
          </p:cNvGraphicFramePr>
          <p:nvPr/>
        </p:nvGraphicFramePr>
        <p:xfrm>
          <a:off x="1835696" y="5085184"/>
          <a:ext cx="5194300" cy="419100"/>
        </p:xfrm>
        <a:graphic>
          <a:graphicData uri="http://schemas.openxmlformats.org/presentationml/2006/ole">
            <p:oleObj spid="_x0000_s90118" name="方程式" r:id="rId6" imgW="5194080" imgH="419040" progId="Equation.3">
              <p:embed/>
            </p:oleObj>
          </a:graphicData>
        </a:graphic>
      </p:graphicFrame>
      <p:sp>
        <p:nvSpPr>
          <p:cNvPr id="8" name="日期版面配置區 7"/>
          <p:cNvSpPr>
            <a:spLocks noGrp="1"/>
          </p:cNvSpPr>
          <p:nvPr>
            <p:ph type="dt" sz="half" idx="10"/>
          </p:nvPr>
        </p:nvSpPr>
        <p:spPr/>
        <p:txBody>
          <a:bodyPr/>
          <a:lstStyle/>
          <a:p>
            <a:r>
              <a:rPr lang="en-US" altLang="zh-TW" smtClean="0"/>
              <a:t>Copyright © </a:t>
            </a:r>
            <a:r>
              <a:rPr lang="zh-TW" altLang="en-US" smtClean="0"/>
              <a:t>滄海書局</a:t>
            </a:r>
            <a:endParaRPr lang="zh-TW" altLang="en-US"/>
          </a:p>
        </p:txBody>
      </p:sp>
      <p:sp>
        <p:nvSpPr>
          <p:cNvPr id="9" name="投影片編號版面配置區 8"/>
          <p:cNvSpPr>
            <a:spLocks noGrp="1"/>
          </p:cNvSpPr>
          <p:nvPr>
            <p:ph type="sldNum" sz="quarter" idx="12"/>
          </p:nvPr>
        </p:nvSpPr>
        <p:spPr/>
        <p:txBody>
          <a:bodyPr/>
          <a:lstStyle/>
          <a:p>
            <a:fld id="{99AA521B-A282-4913-8321-050F21DB6AD4}" type="slidenum">
              <a:rPr lang="zh-TW" altLang="en-US" smtClean="0"/>
              <a:pPr/>
              <a:t>81</a:t>
            </a:fld>
            <a:endParaRPr lang="zh-TW" altLang="en-US"/>
          </a:p>
        </p:txBody>
      </p:sp>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多項式迴歸</a:t>
            </a:r>
            <a:r>
              <a:rPr lang="en-US" altLang="zh-TW" dirty="0" smtClean="0"/>
              <a:t>(</a:t>
            </a:r>
            <a:r>
              <a:rPr lang="zh-TW" altLang="en-US" dirty="0" smtClean="0"/>
              <a:t>續</a:t>
            </a:r>
            <a:r>
              <a:rPr lang="en-US" altLang="zh-TW" dirty="0" smtClean="0"/>
              <a:t>)</a:t>
            </a:r>
            <a:endParaRPr lang="zh-TW" altLang="en-US" dirty="0"/>
          </a:p>
        </p:txBody>
      </p:sp>
      <p:sp>
        <p:nvSpPr>
          <p:cNvPr id="3" name="內容版面配置區 2"/>
          <p:cNvSpPr>
            <a:spLocks noGrp="1"/>
          </p:cNvSpPr>
          <p:nvPr>
            <p:ph idx="1"/>
          </p:nvPr>
        </p:nvSpPr>
        <p:spPr/>
        <p:txBody>
          <a:bodyPr/>
          <a:lstStyle/>
          <a:p>
            <a:pPr marL="342900" lvl="1" indent="-342900">
              <a:buSzPct val="80000"/>
              <a:buBlip>
                <a:blip r:embed="rId3"/>
              </a:buBlip>
            </a:pPr>
            <a:r>
              <a:rPr lang="zh-TW" altLang="en-US" dirty="0" smtClean="0"/>
              <a:t>其中 </a:t>
            </a:r>
            <a:r>
              <a:rPr lang="en-US" altLang="zh-TW" i="1" dirty="0" smtClean="0"/>
              <a:t>r </a:t>
            </a:r>
            <a:r>
              <a:rPr lang="zh-TW" altLang="en-US" dirty="0" smtClean="0"/>
              <a:t>是多項式的次數，而 </a:t>
            </a:r>
            <a:r>
              <a:rPr lang="el-GR" altLang="zh-TW" i="1" dirty="0" smtClean="0"/>
              <a:t>ε</a:t>
            </a:r>
            <a:r>
              <a:rPr lang="en-US" altLang="zh-TW" i="1" baseline="-25000" dirty="0" err="1" smtClean="0"/>
              <a:t>i</a:t>
            </a:r>
            <a:r>
              <a:rPr lang="zh-TW" altLang="en-US" dirty="0" smtClean="0"/>
              <a:t> 和 </a:t>
            </a:r>
            <a:r>
              <a:rPr lang="en-US" altLang="zh-TW" i="1" dirty="0" err="1" smtClean="0"/>
              <a:t>e</a:t>
            </a:r>
            <a:r>
              <a:rPr lang="en-US" altLang="zh-TW" i="1" baseline="-25000" dirty="0" err="1" smtClean="0"/>
              <a:t>i</a:t>
            </a:r>
            <a:r>
              <a:rPr lang="zh-TW" altLang="en-US" dirty="0" smtClean="0"/>
              <a:t> 則仍然分別是伴隨於反應 </a:t>
            </a:r>
            <a:r>
              <a:rPr lang="en-US" altLang="zh-TW" i="1" dirty="0" err="1" smtClean="0"/>
              <a:t>y</a:t>
            </a:r>
            <a:r>
              <a:rPr lang="en-US" altLang="zh-TW" i="1" baseline="-25000" dirty="0" err="1" smtClean="0"/>
              <a:t>i</a:t>
            </a:r>
            <a:r>
              <a:rPr lang="zh-TW" altLang="en-US" dirty="0" smtClean="0"/>
              <a:t> 和擬合值     的隨機誤差和殘留。在此，對數的個數 </a:t>
            </a:r>
            <a:r>
              <a:rPr lang="en-US" altLang="zh-TW" i="1" dirty="0" smtClean="0"/>
              <a:t>n </a:t>
            </a:r>
            <a:r>
              <a:rPr lang="zh-TW" altLang="en-US" dirty="0" smtClean="0"/>
              <a:t>至少必須和要估測的參數個數         一樣大。</a:t>
            </a:r>
            <a:endParaRPr lang="zh-TW" altLang="en-US" dirty="0"/>
          </a:p>
        </p:txBody>
      </p:sp>
      <p:graphicFrame>
        <p:nvGraphicFramePr>
          <p:cNvPr id="91138" name="Object 2"/>
          <p:cNvGraphicFramePr>
            <a:graphicFrameLocks noChangeAspect="1"/>
          </p:cNvGraphicFramePr>
          <p:nvPr/>
        </p:nvGraphicFramePr>
        <p:xfrm>
          <a:off x="4139952" y="1823864"/>
          <a:ext cx="266700" cy="381000"/>
        </p:xfrm>
        <a:graphic>
          <a:graphicData uri="http://schemas.openxmlformats.org/presentationml/2006/ole">
            <p:oleObj spid="_x0000_s91138" name="方程式" r:id="rId4" imgW="266400" imgH="380880" progId="Equation.3">
              <p:embed/>
            </p:oleObj>
          </a:graphicData>
        </a:graphic>
      </p:graphicFrame>
      <p:graphicFrame>
        <p:nvGraphicFramePr>
          <p:cNvPr id="5" name="物件 4"/>
          <p:cNvGraphicFramePr>
            <a:graphicFrameLocks noChangeAspect="1"/>
          </p:cNvGraphicFramePr>
          <p:nvPr/>
        </p:nvGraphicFramePr>
        <p:xfrm>
          <a:off x="7626350" y="2241550"/>
          <a:ext cx="546100" cy="266700"/>
        </p:xfrm>
        <a:graphic>
          <a:graphicData uri="http://schemas.openxmlformats.org/presentationml/2006/ole">
            <p:oleObj spid="_x0000_s91139" name="方程式" r:id="rId5" imgW="545760" imgH="266400" progId="Equation.3">
              <p:embed/>
            </p:oleObj>
          </a:graphicData>
        </a:graphic>
      </p:graphicFrame>
      <p:pic>
        <p:nvPicPr>
          <p:cNvPr id="6" name="Picture 2"/>
          <p:cNvPicPr>
            <a:picLocks noChangeAspect="1" noChangeArrowheads="1"/>
          </p:cNvPicPr>
          <p:nvPr/>
        </p:nvPicPr>
        <p:blipFill>
          <a:blip r:embed="rId6" cstate="print"/>
          <a:srcRect/>
          <a:stretch>
            <a:fillRect/>
          </a:stretch>
        </p:blipFill>
        <p:spPr bwMode="auto">
          <a:xfrm>
            <a:off x="611560" y="3573016"/>
            <a:ext cx="7992000" cy="2185551"/>
          </a:xfrm>
          <a:prstGeom prst="rect">
            <a:avLst/>
          </a:prstGeom>
          <a:noFill/>
          <a:ln w="9525">
            <a:noFill/>
            <a:miter lim="800000"/>
            <a:headEnd/>
            <a:tailEnd/>
          </a:ln>
          <a:effectLst/>
        </p:spPr>
      </p:pic>
      <p:sp>
        <p:nvSpPr>
          <p:cNvPr id="7" name="日期版面配置區 6"/>
          <p:cNvSpPr>
            <a:spLocks noGrp="1"/>
          </p:cNvSpPr>
          <p:nvPr>
            <p:ph type="dt" sz="half" idx="10"/>
          </p:nvPr>
        </p:nvSpPr>
        <p:spPr/>
        <p:txBody>
          <a:bodyPr/>
          <a:lstStyle/>
          <a:p>
            <a:r>
              <a:rPr lang="en-US" altLang="zh-TW" smtClean="0"/>
              <a:t>Copyright © </a:t>
            </a:r>
            <a:r>
              <a:rPr lang="zh-TW" altLang="en-US" smtClean="0"/>
              <a:t>滄海書局</a:t>
            </a:r>
            <a:endParaRPr lang="zh-TW" altLang="en-US"/>
          </a:p>
        </p:txBody>
      </p:sp>
      <p:sp>
        <p:nvSpPr>
          <p:cNvPr id="8" name="投影片編號版面配置區 7"/>
          <p:cNvSpPr>
            <a:spLocks noGrp="1"/>
          </p:cNvSpPr>
          <p:nvPr>
            <p:ph type="sldNum" sz="quarter" idx="12"/>
          </p:nvPr>
        </p:nvSpPr>
        <p:spPr/>
        <p:txBody>
          <a:bodyPr/>
          <a:lstStyle/>
          <a:p>
            <a:fld id="{99AA521B-A282-4913-8321-050F21DB6AD4}" type="slidenum">
              <a:rPr lang="zh-TW" altLang="en-US" smtClean="0"/>
              <a:pPr/>
              <a:t>82</a:t>
            </a:fld>
            <a:endParaRPr lang="zh-TW"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範例</a:t>
            </a:r>
            <a:r>
              <a:rPr lang="en-US" altLang="zh-TW" dirty="0" smtClean="0"/>
              <a:t>7.11(</a:t>
            </a:r>
            <a:r>
              <a:rPr lang="zh-TW" altLang="en-US" dirty="0" smtClean="0"/>
              <a:t>續</a:t>
            </a:r>
            <a:r>
              <a:rPr lang="en-US" altLang="zh-TW" dirty="0" smtClean="0"/>
              <a:t>)</a:t>
            </a:r>
            <a:endParaRPr lang="zh-TW" altLang="en-US" dirty="0"/>
          </a:p>
        </p:txBody>
      </p:sp>
      <p:pic>
        <p:nvPicPr>
          <p:cNvPr id="99331" name="Picture 3"/>
          <p:cNvPicPr>
            <a:picLocks noGrp="1" noChangeAspect="1" noChangeArrowheads="1"/>
          </p:cNvPicPr>
          <p:nvPr>
            <p:ph idx="1"/>
          </p:nvPr>
        </p:nvPicPr>
        <p:blipFill>
          <a:blip r:embed="rId2" cstate="print"/>
          <a:srcRect/>
          <a:stretch>
            <a:fillRect/>
          </a:stretch>
        </p:blipFill>
        <p:spPr bwMode="auto">
          <a:xfrm>
            <a:off x="395536" y="1268760"/>
            <a:ext cx="8547830" cy="2166652"/>
          </a:xfrm>
          <a:prstGeom prst="rect">
            <a:avLst/>
          </a:prstGeom>
          <a:noFill/>
          <a:ln w="9525">
            <a:noFill/>
            <a:miter lim="800000"/>
            <a:headEnd/>
            <a:tailEnd/>
          </a:ln>
        </p:spPr>
      </p:pic>
      <p:pic>
        <p:nvPicPr>
          <p:cNvPr id="7" name="Picture 2"/>
          <p:cNvPicPr>
            <a:picLocks noChangeAspect="1" noChangeArrowheads="1"/>
          </p:cNvPicPr>
          <p:nvPr/>
        </p:nvPicPr>
        <p:blipFill>
          <a:blip r:embed="rId3" cstate="print"/>
          <a:srcRect/>
          <a:stretch>
            <a:fillRect/>
          </a:stretch>
        </p:blipFill>
        <p:spPr bwMode="auto">
          <a:xfrm>
            <a:off x="395537" y="3501008"/>
            <a:ext cx="8498681" cy="2936653"/>
          </a:xfrm>
          <a:prstGeom prst="rect">
            <a:avLst/>
          </a:prstGeom>
          <a:noFill/>
          <a:ln w="9525">
            <a:noFill/>
            <a:miter lim="800000"/>
            <a:headEnd/>
            <a:tailEnd/>
          </a:ln>
          <a:effectLst/>
        </p:spPr>
      </p:pic>
      <p:sp>
        <p:nvSpPr>
          <p:cNvPr id="5" name="日期版面配置區 4"/>
          <p:cNvSpPr>
            <a:spLocks noGrp="1"/>
          </p:cNvSpPr>
          <p:nvPr>
            <p:ph type="dt" sz="half" idx="10"/>
          </p:nvPr>
        </p:nvSpPr>
        <p:spPr/>
        <p:txBody>
          <a:bodyPr/>
          <a:lstStyle/>
          <a:p>
            <a:r>
              <a:rPr lang="en-US" altLang="zh-TW" smtClean="0"/>
              <a:t>Copyright © </a:t>
            </a:r>
            <a:r>
              <a:rPr lang="zh-TW" altLang="en-US" smtClean="0"/>
              <a:t>滄海書局</a:t>
            </a:r>
            <a:endParaRPr lang="zh-TW" altLang="en-US"/>
          </a:p>
        </p:txBody>
      </p:sp>
      <p:sp>
        <p:nvSpPr>
          <p:cNvPr id="6" name="投影片編號版面配置區 5"/>
          <p:cNvSpPr>
            <a:spLocks noGrp="1"/>
          </p:cNvSpPr>
          <p:nvPr>
            <p:ph type="sldNum" sz="quarter" idx="12"/>
          </p:nvPr>
        </p:nvSpPr>
        <p:spPr/>
        <p:txBody>
          <a:bodyPr/>
          <a:lstStyle/>
          <a:p>
            <a:fld id="{99AA521B-A282-4913-8321-050F21DB6AD4}" type="slidenum">
              <a:rPr lang="zh-TW" altLang="en-US" smtClean="0"/>
              <a:pPr/>
              <a:t>83</a:t>
            </a:fld>
            <a:endParaRPr lang="zh-TW" altLang="en-US"/>
          </a:p>
        </p:txBody>
      </p:sp>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範例</a:t>
            </a:r>
            <a:r>
              <a:rPr lang="en-US" altLang="zh-TW" dirty="0" smtClean="0"/>
              <a:t>7.12</a:t>
            </a:r>
            <a:endParaRPr lang="zh-TW" altLang="en-US" dirty="0"/>
          </a:p>
        </p:txBody>
      </p:sp>
      <p:pic>
        <p:nvPicPr>
          <p:cNvPr id="100355" name="Picture 3"/>
          <p:cNvPicPr>
            <a:picLocks noGrp="1" noChangeAspect="1" noChangeArrowheads="1"/>
          </p:cNvPicPr>
          <p:nvPr>
            <p:ph idx="1"/>
          </p:nvPr>
        </p:nvPicPr>
        <p:blipFill>
          <a:blip r:embed="rId2" cstate="print"/>
          <a:srcRect/>
          <a:stretch>
            <a:fillRect/>
          </a:stretch>
        </p:blipFill>
        <p:spPr bwMode="auto">
          <a:xfrm>
            <a:off x="630000" y="1268413"/>
            <a:ext cx="7884000" cy="5113337"/>
          </a:xfrm>
          <a:prstGeom prst="rect">
            <a:avLst/>
          </a:prstGeom>
          <a:noFill/>
          <a:ln w="9525">
            <a:noFill/>
            <a:miter lim="800000"/>
            <a:headEnd/>
            <a:tailEnd/>
          </a:ln>
        </p:spPr>
      </p:pic>
      <p:sp>
        <p:nvSpPr>
          <p:cNvPr id="4" name="日期版面配置區 3"/>
          <p:cNvSpPr>
            <a:spLocks noGrp="1"/>
          </p:cNvSpPr>
          <p:nvPr>
            <p:ph type="dt" sz="half" idx="10"/>
          </p:nvPr>
        </p:nvSpPr>
        <p:spPr/>
        <p:txBody>
          <a:bodyPr/>
          <a:lstStyle/>
          <a:p>
            <a:r>
              <a:rPr lang="en-US" altLang="zh-TW" smtClean="0"/>
              <a:t>Copyright © </a:t>
            </a:r>
            <a:r>
              <a:rPr lang="zh-TW" altLang="en-US" smtClean="0"/>
              <a:t>滄海書局</a:t>
            </a:r>
            <a:endParaRPr lang="zh-TW" altLang="en-US"/>
          </a:p>
        </p:txBody>
      </p:sp>
      <p:sp>
        <p:nvSpPr>
          <p:cNvPr id="5" name="投影片編號版面配置區 4"/>
          <p:cNvSpPr>
            <a:spLocks noGrp="1"/>
          </p:cNvSpPr>
          <p:nvPr>
            <p:ph type="sldNum" sz="quarter" idx="12"/>
          </p:nvPr>
        </p:nvSpPr>
        <p:spPr/>
        <p:txBody>
          <a:bodyPr/>
          <a:lstStyle/>
          <a:p>
            <a:fld id="{99AA521B-A282-4913-8321-050F21DB6AD4}" type="slidenum">
              <a:rPr lang="zh-TW" altLang="en-US" smtClean="0"/>
              <a:pPr/>
              <a:t>84</a:t>
            </a:fld>
            <a:endParaRPr lang="zh-TW" altLang="en-US"/>
          </a:p>
        </p:txBody>
      </p:sp>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範例</a:t>
            </a:r>
            <a:r>
              <a:rPr lang="en-US" altLang="zh-TW" dirty="0" smtClean="0"/>
              <a:t>7.12(</a:t>
            </a:r>
            <a:r>
              <a:rPr lang="zh-TW" altLang="en-US" dirty="0" smtClean="0"/>
              <a:t>續</a:t>
            </a:r>
            <a:r>
              <a:rPr lang="en-US" altLang="zh-TW" dirty="0" smtClean="0"/>
              <a:t>)</a:t>
            </a:r>
            <a:endParaRPr lang="zh-TW" altLang="en-US" dirty="0"/>
          </a:p>
        </p:txBody>
      </p:sp>
      <p:pic>
        <p:nvPicPr>
          <p:cNvPr id="101378" name="Picture 2"/>
          <p:cNvPicPr>
            <a:picLocks noGrp="1" noChangeAspect="1" noChangeArrowheads="1"/>
          </p:cNvPicPr>
          <p:nvPr>
            <p:ph idx="1"/>
          </p:nvPr>
        </p:nvPicPr>
        <p:blipFill>
          <a:blip r:embed="rId2" cstate="print"/>
          <a:srcRect/>
          <a:stretch>
            <a:fillRect/>
          </a:stretch>
        </p:blipFill>
        <p:spPr bwMode="auto">
          <a:xfrm>
            <a:off x="323850" y="1340768"/>
            <a:ext cx="8496300" cy="2693151"/>
          </a:xfrm>
          <a:prstGeom prst="rect">
            <a:avLst/>
          </a:prstGeom>
          <a:noFill/>
          <a:ln w="9525">
            <a:noFill/>
            <a:miter lim="800000"/>
            <a:headEnd/>
            <a:tailEnd/>
          </a:ln>
        </p:spPr>
      </p:pic>
      <p:sp>
        <p:nvSpPr>
          <p:cNvPr id="4" name="日期版面配置區 3"/>
          <p:cNvSpPr>
            <a:spLocks noGrp="1"/>
          </p:cNvSpPr>
          <p:nvPr>
            <p:ph type="dt" sz="half" idx="10"/>
          </p:nvPr>
        </p:nvSpPr>
        <p:spPr/>
        <p:txBody>
          <a:bodyPr/>
          <a:lstStyle/>
          <a:p>
            <a:r>
              <a:rPr lang="en-US" altLang="zh-TW" smtClean="0"/>
              <a:t>Copyright © </a:t>
            </a:r>
            <a:r>
              <a:rPr lang="zh-TW" altLang="en-US" smtClean="0"/>
              <a:t>滄海書局</a:t>
            </a:r>
            <a:endParaRPr lang="zh-TW" altLang="en-US"/>
          </a:p>
        </p:txBody>
      </p:sp>
      <p:sp>
        <p:nvSpPr>
          <p:cNvPr id="5" name="投影片編號版面配置區 4"/>
          <p:cNvSpPr>
            <a:spLocks noGrp="1"/>
          </p:cNvSpPr>
          <p:nvPr>
            <p:ph type="sldNum" sz="quarter" idx="12"/>
          </p:nvPr>
        </p:nvSpPr>
        <p:spPr/>
        <p:txBody>
          <a:bodyPr/>
          <a:lstStyle/>
          <a:p>
            <a:fld id="{99AA521B-A282-4913-8321-050F21DB6AD4}" type="slidenum">
              <a:rPr lang="zh-TW" altLang="en-US" smtClean="0"/>
              <a:pPr/>
              <a:t>85</a:t>
            </a:fld>
            <a:endParaRPr lang="zh-TW" altLang="en-US"/>
          </a:p>
        </p:txBody>
      </p:sp>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7.11</a:t>
            </a:r>
            <a:r>
              <a:rPr lang="zh-TW" altLang="en-US" dirty="0" smtClean="0"/>
              <a:t> 多元線性迴歸的推論</a:t>
            </a:r>
            <a:endParaRPr lang="zh-TW" altLang="en-US" dirty="0"/>
          </a:p>
        </p:txBody>
      </p:sp>
      <p:sp>
        <p:nvSpPr>
          <p:cNvPr id="5" name="內容版面配置區 4"/>
          <p:cNvSpPr>
            <a:spLocks noGrp="1"/>
          </p:cNvSpPr>
          <p:nvPr>
            <p:ph idx="1"/>
          </p:nvPr>
        </p:nvSpPr>
        <p:spPr>
          <a:xfrm>
            <a:off x="323528" y="4509120"/>
            <a:ext cx="8496944" cy="1872208"/>
          </a:xfrm>
        </p:spPr>
        <p:txBody>
          <a:bodyPr/>
          <a:lstStyle/>
          <a:p>
            <a:r>
              <a:rPr lang="zh-TW" altLang="en-US" dirty="0" smtClean="0"/>
              <a:t>誤差以及平方的迴歸和與在簡單線性迴歸情況中的一樣，有相同的形式和扮演相同的角色。</a:t>
            </a:r>
            <a:endParaRPr lang="zh-TW" altLang="en-US" dirty="0"/>
          </a:p>
        </p:txBody>
      </p:sp>
      <p:pic>
        <p:nvPicPr>
          <p:cNvPr id="6" name="Picture 2"/>
          <p:cNvPicPr>
            <a:picLocks noChangeAspect="1" noChangeArrowheads="1"/>
          </p:cNvPicPr>
          <p:nvPr/>
        </p:nvPicPr>
        <p:blipFill>
          <a:blip r:embed="rId2" cstate="print"/>
          <a:srcRect/>
          <a:stretch>
            <a:fillRect/>
          </a:stretch>
        </p:blipFill>
        <p:spPr bwMode="auto">
          <a:xfrm>
            <a:off x="612448" y="1340768"/>
            <a:ext cx="7992000" cy="2979809"/>
          </a:xfrm>
          <a:prstGeom prst="rect">
            <a:avLst/>
          </a:prstGeom>
          <a:noFill/>
          <a:ln w="9525">
            <a:noFill/>
            <a:miter lim="800000"/>
            <a:headEnd/>
            <a:tailEnd/>
          </a:ln>
          <a:effectLst/>
        </p:spPr>
      </p:pic>
      <p:sp>
        <p:nvSpPr>
          <p:cNvPr id="7" name="日期版面配置區 6"/>
          <p:cNvSpPr>
            <a:spLocks noGrp="1"/>
          </p:cNvSpPr>
          <p:nvPr>
            <p:ph type="dt" sz="half" idx="10"/>
          </p:nvPr>
        </p:nvSpPr>
        <p:spPr/>
        <p:txBody>
          <a:bodyPr/>
          <a:lstStyle/>
          <a:p>
            <a:r>
              <a:rPr lang="en-US" altLang="zh-TW" smtClean="0"/>
              <a:t>Copyright © </a:t>
            </a:r>
            <a:r>
              <a:rPr lang="zh-TW" altLang="en-US" smtClean="0"/>
              <a:t>滄海書局</a:t>
            </a:r>
            <a:endParaRPr lang="zh-TW" altLang="en-US"/>
          </a:p>
        </p:txBody>
      </p:sp>
      <p:sp>
        <p:nvSpPr>
          <p:cNvPr id="8" name="投影片編號版面配置區 7"/>
          <p:cNvSpPr>
            <a:spLocks noGrp="1"/>
          </p:cNvSpPr>
          <p:nvPr>
            <p:ph type="sldNum" sz="quarter" idx="12"/>
          </p:nvPr>
        </p:nvSpPr>
        <p:spPr/>
        <p:txBody>
          <a:bodyPr/>
          <a:lstStyle/>
          <a:p>
            <a:fld id="{99AA521B-A282-4913-8321-050F21DB6AD4}" type="slidenum">
              <a:rPr lang="zh-TW" altLang="en-US" smtClean="0"/>
              <a:pPr/>
              <a:t>86</a:t>
            </a:fld>
            <a:endParaRPr lang="zh-TW" altLang="en-US"/>
          </a:p>
        </p:txBody>
      </p:sp>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多元線性迴歸的推論</a:t>
            </a:r>
            <a:r>
              <a:rPr lang="en-US" altLang="zh-TW" dirty="0" smtClean="0"/>
              <a:t>(</a:t>
            </a:r>
            <a:r>
              <a:rPr lang="zh-TW" altLang="en-US" dirty="0" smtClean="0"/>
              <a:t>續</a:t>
            </a:r>
            <a:r>
              <a:rPr lang="en-US" altLang="zh-TW" dirty="0" smtClean="0"/>
              <a:t>)</a:t>
            </a:r>
            <a:endParaRPr lang="zh-TW" altLang="en-US" dirty="0"/>
          </a:p>
        </p:txBody>
      </p:sp>
      <p:sp>
        <p:nvSpPr>
          <p:cNvPr id="3" name="內容版面配置區 2"/>
          <p:cNvSpPr>
            <a:spLocks noGrp="1"/>
          </p:cNvSpPr>
          <p:nvPr>
            <p:ph idx="1"/>
          </p:nvPr>
        </p:nvSpPr>
        <p:spPr/>
        <p:txBody>
          <a:bodyPr/>
          <a:lstStyle/>
          <a:p>
            <a:endParaRPr lang="en-US" altLang="zh-TW" dirty="0" smtClean="0"/>
          </a:p>
          <a:p>
            <a:endParaRPr lang="en-US" altLang="zh-TW" dirty="0" smtClean="0"/>
          </a:p>
          <a:p>
            <a:endParaRPr lang="en-US" altLang="zh-TW" dirty="0" smtClean="0"/>
          </a:p>
          <a:p>
            <a:endParaRPr lang="en-US" altLang="zh-TW" dirty="0" smtClean="0"/>
          </a:p>
          <a:p>
            <a:endParaRPr lang="en-US" altLang="zh-TW" dirty="0" smtClean="0"/>
          </a:p>
          <a:p>
            <a:endParaRPr lang="en-US" altLang="zh-TW" dirty="0" smtClean="0"/>
          </a:p>
          <a:p>
            <a:endParaRPr lang="en-US" altLang="zh-TW" dirty="0" smtClean="0"/>
          </a:p>
          <a:p>
            <a:r>
              <a:rPr lang="zh-TW" altLang="en-US" dirty="0" smtClean="0"/>
              <a:t>有自由度 </a:t>
            </a:r>
            <a:r>
              <a:rPr lang="en-US" altLang="zh-TW" i="1" dirty="0" smtClean="0"/>
              <a:t>k</a:t>
            </a:r>
            <a:r>
              <a:rPr lang="zh-TW" altLang="en-US" dirty="0" smtClean="0"/>
              <a:t> 伴隨於</a:t>
            </a:r>
            <a:r>
              <a:rPr lang="zh-TW" altLang="en-US" i="1" dirty="0" smtClean="0"/>
              <a:t> </a:t>
            </a:r>
            <a:r>
              <a:rPr lang="en-US" altLang="zh-TW" i="1" dirty="0" smtClean="0"/>
              <a:t>SSR</a:t>
            </a:r>
            <a:r>
              <a:rPr lang="zh-TW" altLang="en-US" dirty="0" smtClean="0"/>
              <a:t>，</a:t>
            </a:r>
            <a:r>
              <a:rPr lang="en-US" altLang="zh-TW" i="1" dirty="0" smtClean="0"/>
              <a:t>SST</a:t>
            </a:r>
            <a:r>
              <a:rPr lang="zh-TW" altLang="en-US" dirty="0" smtClean="0"/>
              <a:t>  有      的自由度，</a:t>
            </a:r>
            <a:r>
              <a:rPr lang="en-US" altLang="zh-TW" i="1" dirty="0" smtClean="0"/>
              <a:t>SSE</a:t>
            </a:r>
            <a:r>
              <a:rPr lang="zh-TW" altLang="en-US" dirty="0" smtClean="0"/>
              <a:t> 有           的自由度。</a:t>
            </a:r>
            <a:endParaRPr lang="zh-TW" altLang="en-US" dirty="0"/>
          </a:p>
        </p:txBody>
      </p:sp>
      <p:graphicFrame>
        <p:nvGraphicFramePr>
          <p:cNvPr id="4" name="物件 3"/>
          <p:cNvGraphicFramePr>
            <a:graphicFrameLocks noChangeAspect="1"/>
          </p:cNvGraphicFramePr>
          <p:nvPr/>
        </p:nvGraphicFramePr>
        <p:xfrm>
          <a:off x="827584" y="1248048"/>
          <a:ext cx="4914900" cy="812800"/>
        </p:xfrm>
        <a:graphic>
          <a:graphicData uri="http://schemas.openxmlformats.org/presentationml/2006/ole">
            <p:oleObj spid="_x0000_s103426" name="方程式" r:id="rId3" imgW="4914720" imgH="812520" progId="Equation.3">
              <p:embed/>
            </p:oleObj>
          </a:graphicData>
        </a:graphic>
      </p:graphicFrame>
      <p:graphicFrame>
        <p:nvGraphicFramePr>
          <p:cNvPr id="5" name="物件 4"/>
          <p:cNvGraphicFramePr>
            <a:graphicFrameLocks noChangeAspect="1"/>
          </p:cNvGraphicFramePr>
          <p:nvPr/>
        </p:nvGraphicFramePr>
        <p:xfrm>
          <a:off x="827584" y="2429520"/>
          <a:ext cx="2146300" cy="279400"/>
        </p:xfrm>
        <a:graphic>
          <a:graphicData uri="http://schemas.openxmlformats.org/presentationml/2006/ole">
            <p:oleObj spid="_x0000_s103427" name="方程式" r:id="rId4" imgW="2145960" imgH="279360" progId="Equation.3">
              <p:embed/>
            </p:oleObj>
          </a:graphicData>
        </a:graphic>
      </p:graphicFrame>
      <p:graphicFrame>
        <p:nvGraphicFramePr>
          <p:cNvPr id="6" name="物件 5"/>
          <p:cNvGraphicFramePr>
            <a:graphicFrameLocks noChangeAspect="1"/>
          </p:cNvGraphicFramePr>
          <p:nvPr/>
        </p:nvGraphicFramePr>
        <p:xfrm>
          <a:off x="827584" y="2976240"/>
          <a:ext cx="3759200" cy="812800"/>
        </p:xfrm>
        <a:graphic>
          <a:graphicData uri="http://schemas.openxmlformats.org/presentationml/2006/ole">
            <p:oleObj spid="_x0000_s103428" name="方程式" r:id="rId5" imgW="3759120" imgH="812520" progId="Equation.3">
              <p:embed/>
            </p:oleObj>
          </a:graphicData>
        </a:graphic>
      </p:graphicFrame>
      <p:graphicFrame>
        <p:nvGraphicFramePr>
          <p:cNvPr id="103429" name="Object 5"/>
          <p:cNvGraphicFramePr>
            <a:graphicFrameLocks noChangeAspect="1"/>
          </p:cNvGraphicFramePr>
          <p:nvPr/>
        </p:nvGraphicFramePr>
        <p:xfrm>
          <a:off x="827584" y="4056360"/>
          <a:ext cx="4051300" cy="812800"/>
        </p:xfrm>
        <a:graphic>
          <a:graphicData uri="http://schemas.openxmlformats.org/presentationml/2006/ole">
            <p:oleObj spid="_x0000_s103429" name="方程式" r:id="rId6" imgW="4051080" imgH="812520" progId="Equation.3">
              <p:embed/>
            </p:oleObj>
          </a:graphicData>
        </a:graphic>
      </p:graphicFrame>
      <p:graphicFrame>
        <p:nvGraphicFramePr>
          <p:cNvPr id="8" name="物件 7"/>
          <p:cNvGraphicFramePr>
            <a:graphicFrameLocks noChangeAspect="1"/>
          </p:cNvGraphicFramePr>
          <p:nvPr/>
        </p:nvGraphicFramePr>
        <p:xfrm>
          <a:off x="6029325" y="5275263"/>
          <a:ext cx="558800" cy="279400"/>
        </p:xfrm>
        <a:graphic>
          <a:graphicData uri="http://schemas.openxmlformats.org/presentationml/2006/ole">
            <p:oleObj spid="_x0000_s103430" name="方程式" r:id="rId7" imgW="558720" imgH="279360" progId="Equation.3">
              <p:embed/>
            </p:oleObj>
          </a:graphicData>
        </a:graphic>
      </p:graphicFrame>
      <p:graphicFrame>
        <p:nvGraphicFramePr>
          <p:cNvPr id="103431" name="Object 7"/>
          <p:cNvGraphicFramePr>
            <a:graphicFrameLocks noChangeAspect="1"/>
          </p:cNvGraphicFramePr>
          <p:nvPr/>
        </p:nvGraphicFramePr>
        <p:xfrm>
          <a:off x="1835696" y="5733256"/>
          <a:ext cx="990600" cy="279400"/>
        </p:xfrm>
        <a:graphic>
          <a:graphicData uri="http://schemas.openxmlformats.org/presentationml/2006/ole">
            <p:oleObj spid="_x0000_s103431" name="方程式" r:id="rId8" imgW="990360" imgH="279360" progId="Equation.3">
              <p:embed/>
            </p:oleObj>
          </a:graphicData>
        </a:graphic>
      </p:graphicFrame>
      <p:sp>
        <p:nvSpPr>
          <p:cNvPr id="10" name="日期版面配置區 9"/>
          <p:cNvSpPr>
            <a:spLocks noGrp="1"/>
          </p:cNvSpPr>
          <p:nvPr>
            <p:ph type="dt" sz="half" idx="10"/>
          </p:nvPr>
        </p:nvSpPr>
        <p:spPr/>
        <p:txBody>
          <a:bodyPr/>
          <a:lstStyle/>
          <a:p>
            <a:r>
              <a:rPr lang="en-US" altLang="zh-TW" smtClean="0"/>
              <a:t>Copyright © </a:t>
            </a:r>
            <a:r>
              <a:rPr lang="zh-TW" altLang="en-US" smtClean="0"/>
              <a:t>滄海書局</a:t>
            </a:r>
            <a:endParaRPr lang="zh-TW" altLang="en-US"/>
          </a:p>
        </p:txBody>
      </p:sp>
      <p:sp>
        <p:nvSpPr>
          <p:cNvPr id="11" name="投影片編號版面配置區 10"/>
          <p:cNvSpPr>
            <a:spLocks noGrp="1"/>
          </p:cNvSpPr>
          <p:nvPr>
            <p:ph type="sldNum" sz="quarter" idx="12"/>
          </p:nvPr>
        </p:nvSpPr>
        <p:spPr/>
        <p:txBody>
          <a:bodyPr/>
          <a:lstStyle/>
          <a:p>
            <a:fld id="{99AA521B-A282-4913-8321-050F21DB6AD4}" type="slidenum">
              <a:rPr lang="zh-TW" altLang="en-US" smtClean="0"/>
              <a:pPr/>
              <a:t>87</a:t>
            </a:fld>
            <a:endParaRPr lang="zh-TW" altLang="en-US"/>
          </a:p>
        </p:txBody>
      </p:sp>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多元</a:t>
            </a:r>
            <a:r>
              <a:rPr lang="zh-TW" altLang="en-US" dirty="0" smtClean="0"/>
              <a:t>迴歸的變異數</a:t>
            </a:r>
            <a:r>
              <a:rPr lang="zh-TW" altLang="en-US" dirty="0" smtClean="0"/>
              <a:t>分析</a:t>
            </a:r>
            <a:endParaRPr lang="zh-TW" altLang="en-US" dirty="0"/>
          </a:p>
        </p:txBody>
      </p:sp>
      <p:sp>
        <p:nvSpPr>
          <p:cNvPr id="3" name="內容版面配置區 2"/>
          <p:cNvSpPr>
            <a:spLocks noGrp="1"/>
          </p:cNvSpPr>
          <p:nvPr>
            <p:ph idx="1"/>
          </p:nvPr>
        </p:nvSpPr>
        <p:spPr>
          <a:xfrm>
            <a:off x="323528" y="1124744"/>
            <a:ext cx="8496944" cy="5112568"/>
          </a:xfrm>
        </p:spPr>
        <p:txBody>
          <a:bodyPr/>
          <a:lstStyle/>
          <a:p>
            <a:r>
              <a:rPr lang="zh-TW" altLang="en-US" sz="2900" dirty="0" smtClean="0"/>
              <a:t>決定</a:t>
            </a:r>
            <a:r>
              <a:rPr lang="zh-TW" altLang="en-US" sz="2900" dirty="0" smtClean="0"/>
              <a:t>顯著的變動量是否由模型所解釋的一個有用假說為</a:t>
            </a:r>
            <a:r>
              <a:rPr lang="en-US" altLang="zh-TW" sz="2900" dirty="0" smtClean="0"/>
              <a:t/>
            </a:r>
            <a:br>
              <a:rPr lang="en-US" altLang="zh-TW" sz="2900" dirty="0" smtClean="0"/>
            </a:br>
            <a:r>
              <a:rPr lang="en-US" altLang="zh-TW" sz="2900" dirty="0" smtClean="0"/>
              <a:t/>
            </a:r>
            <a:br>
              <a:rPr lang="en-US" altLang="zh-TW" sz="2900" dirty="0" smtClean="0"/>
            </a:br>
            <a:r>
              <a:rPr lang="zh-TW" altLang="en-US" sz="2900" dirty="0" smtClean="0"/>
              <a:t>變異數分析涉及一個 </a:t>
            </a:r>
            <a:r>
              <a:rPr lang="en-US" altLang="zh-TW" sz="2900" i="1" dirty="0" smtClean="0"/>
              <a:t>F </a:t>
            </a:r>
            <a:r>
              <a:rPr lang="zh-TW" altLang="en-US" sz="2900" dirty="0" smtClean="0"/>
              <a:t>檢定，這可由下表摘錄出來：</a:t>
            </a:r>
            <a:r>
              <a:rPr lang="en-US" altLang="zh-TW" sz="2900" dirty="0" smtClean="0"/>
              <a:t/>
            </a:r>
            <a:br>
              <a:rPr lang="en-US" altLang="zh-TW" sz="2900" dirty="0" smtClean="0"/>
            </a:br>
            <a:r>
              <a:rPr lang="en-US" altLang="zh-TW" sz="2900" dirty="0" smtClean="0"/>
              <a:t/>
            </a:r>
            <a:br>
              <a:rPr lang="en-US" altLang="zh-TW" sz="2900" dirty="0" smtClean="0"/>
            </a:br>
            <a:r>
              <a:rPr lang="en-US" altLang="zh-TW" sz="2900" dirty="0" smtClean="0"/>
              <a:t/>
            </a:r>
            <a:br>
              <a:rPr lang="en-US" altLang="zh-TW" sz="2900" dirty="0" smtClean="0"/>
            </a:br>
            <a:r>
              <a:rPr lang="en-US" altLang="zh-TW" sz="2900" dirty="0" smtClean="0"/>
              <a:t/>
            </a:r>
            <a:br>
              <a:rPr lang="en-US" altLang="zh-TW" sz="2900" dirty="0" smtClean="0"/>
            </a:br>
            <a:r>
              <a:rPr lang="en-US" altLang="zh-TW" sz="2900" dirty="0" smtClean="0"/>
              <a:t/>
            </a:r>
            <a:br>
              <a:rPr lang="en-US" altLang="zh-TW" sz="2900" dirty="0" smtClean="0"/>
            </a:br>
            <a:r>
              <a:rPr lang="zh-TW" altLang="en-US" sz="2900" dirty="0" smtClean="0"/>
              <a:t>此檢定為一個</a:t>
            </a:r>
            <a:r>
              <a:rPr lang="zh-TW" altLang="en-US" sz="2900" b="1" dirty="0" smtClean="0"/>
              <a:t>上尾檢定 </a:t>
            </a:r>
            <a:r>
              <a:rPr lang="en-US" altLang="zh-TW" sz="2900" b="1" dirty="0" smtClean="0"/>
              <a:t>(upper-tailed test)</a:t>
            </a:r>
            <a:r>
              <a:rPr lang="zh-TW" altLang="en-US" sz="2900" dirty="0" smtClean="0"/>
              <a:t>。</a:t>
            </a:r>
            <a:r>
              <a:rPr lang="en-US" altLang="zh-TW" sz="2900" i="1" dirty="0" smtClean="0"/>
              <a:t>H</a:t>
            </a:r>
            <a:r>
              <a:rPr lang="en-US" altLang="zh-TW" sz="2900" baseline="-25000" dirty="0" smtClean="0"/>
              <a:t>0</a:t>
            </a:r>
            <a:r>
              <a:rPr lang="zh-TW" altLang="en-US" sz="2900" dirty="0" smtClean="0"/>
              <a:t> 的拒絕表示</a:t>
            </a:r>
            <a:r>
              <a:rPr lang="zh-TW" altLang="en-US" sz="2900" b="1" dirty="0" smtClean="0"/>
              <a:t>迴歸方程式與一個常數不同</a:t>
            </a:r>
            <a:r>
              <a:rPr lang="zh-TW" altLang="en-US" sz="2900" dirty="0" smtClean="0"/>
              <a:t>，亦即，至少有一個迴歸自變數是重要</a:t>
            </a:r>
            <a:r>
              <a:rPr lang="zh-TW" altLang="en-US" sz="2900" smtClean="0"/>
              <a:t>的</a:t>
            </a:r>
            <a:r>
              <a:rPr lang="zh-TW" altLang="en-US" sz="2900" smtClean="0"/>
              <a:t>。</a:t>
            </a:r>
            <a:endParaRPr lang="zh-TW" altLang="en-US" dirty="0"/>
          </a:p>
        </p:txBody>
      </p:sp>
      <p:graphicFrame>
        <p:nvGraphicFramePr>
          <p:cNvPr id="5" name="物件 4"/>
          <p:cNvGraphicFramePr>
            <a:graphicFrameLocks noChangeAspect="1"/>
          </p:cNvGraphicFramePr>
          <p:nvPr/>
        </p:nvGraphicFramePr>
        <p:xfrm>
          <a:off x="2483768" y="2060848"/>
          <a:ext cx="3797300" cy="381000"/>
        </p:xfrm>
        <a:graphic>
          <a:graphicData uri="http://schemas.openxmlformats.org/presentationml/2006/ole">
            <p:oleObj spid="_x0000_s104450" name="方程式" r:id="rId3" imgW="3797280" imgH="380880" progId="Equation.3">
              <p:embed/>
            </p:oleObj>
          </a:graphicData>
        </a:graphic>
      </p:graphicFrame>
      <p:pic>
        <p:nvPicPr>
          <p:cNvPr id="6" name="Picture 2"/>
          <p:cNvPicPr>
            <a:picLocks noChangeAspect="1" noChangeArrowheads="1"/>
          </p:cNvPicPr>
          <p:nvPr/>
        </p:nvPicPr>
        <p:blipFill>
          <a:blip r:embed="rId4" cstate="print"/>
          <a:srcRect/>
          <a:stretch>
            <a:fillRect/>
          </a:stretch>
        </p:blipFill>
        <p:spPr bwMode="auto">
          <a:xfrm>
            <a:off x="971600" y="3429000"/>
            <a:ext cx="7499302" cy="1656184"/>
          </a:xfrm>
          <a:prstGeom prst="rect">
            <a:avLst/>
          </a:prstGeom>
          <a:noFill/>
          <a:ln w="9525">
            <a:noFill/>
            <a:miter lim="800000"/>
            <a:headEnd/>
            <a:tailEnd/>
          </a:ln>
          <a:effectLst/>
        </p:spPr>
      </p:pic>
      <p:sp>
        <p:nvSpPr>
          <p:cNvPr id="7" name="日期版面配置區 6"/>
          <p:cNvSpPr>
            <a:spLocks noGrp="1"/>
          </p:cNvSpPr>
          <p:nvPr>
            <p:ph type="dt" sz="half" idx="10"/>
          </p:nvPr>
        </p:nvSpPr>
        <p:spPr/>
        <p:txBody>
          <a:bodyPr/>
          <a:lstStyle/>
          <a:p>
            <a:r>
              <a:rPr lang="en-US" altLang="zh-TW" smtClean="0"/>
              <a:t>Copyright © </a:t>
            </a:r>
            <a:r>
              <a:rPr lang="zh-TW" altLang="en-US" smtClean="0"/>
              <a:t>滄海書局</a:t>
            </a:r>
            <a:endParaRPr lang="zh-TW" altLang="en-US"/>
          </a:p>
        </p:txBody>
      </p:sp>
      <p:sp>
        <p:nvSpPr>
          <p:cNvPr id="8" name="投影片編號版面配置區 7"/>
          <p:cNvSpPr>
            <a:spLocks noGrp="1"/>
          </p:cNvSpPr>
          <p:nvPr>
            <p:ph type="sldNum" sz="quarter" idx="12"/>
          </p:nvPr>
        </p:nvSpPr>
        <p:spPr/>
        <p:txBody>
          <a:bodyPr/>
          <a:lstStyle/>
          <a:p>
            <a:fld id="{99AA521B-A282-4913-8321-050F21DB6AD4}" type="slidenum">
              <a:rPr lang="zh-TW" altLang="en-US" smtClean="0"/>
              <a:pPr/>
              <a:t>88</a:t>
            </a:fld>
            <a:endParaRPr lang="zh-TW" altLang="en-US"/>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擬合的迴歸線</a:t>
            </a:r>
            <a:r>
              <a:rPr lang="en-US" altLang="zh-TW" dirty="0" smtClean="0"/>
              <a:t>(</a:t>
            </a:r>
            <a:r>
              <a:rPr lang="zh-TW" altLang="en-US" dirty="0" smtClean="0"/>
              <a:t>續</a:t>
            </a:r>
            <a:r>
              <a:rPr lang="en-US" altLang="zh-TW" dirty="0" smtClean="0"/>
              <a:t>)</a:t>
            </a:r>
            <a:endParaRPr lang="zh-TW" altLang="en-US" dirty="0"/>
          </a:p>
        </p:txBody>
      </p:sp>
      <p:pic>
        <p:nvPicPr>
          <p:cNvPr id="7170" name="Picture 2"/>
          <p:cNvPicPr>
            <a:picLocks noGrp="1" noChangeAspect="1" noChangeArrowheads="1"/>
          </p:cNvPicPr>
          <p:nvPr>
            <p:ph idx="1"/>
          </p:nvPr>
        </p:nvPicPr>
        <p:blipFill>
          <a:blip r:embed="rId2" cstate="print"/>
          <a:srcRect/>
          <a:stretch>
            <a:fillRect/>
          </a:stretch>
        </p:blipFill>
        <p:spPr bwMode="auto">
          <a:xfrm>
            <a:off x="1732228" y="1340768"/>
            <a:ext cx="5679544" cy="5113337"/>
          </a:xfrm>
          <a:prstGeom prst="rect">
            <a:avLst/>
          </a:prstGeom>
          <a:noFill/>
          <a:ln w="9525">
            <a:noFill/>
            <a:miter lim="800000"/>
            <a:headEnd/>
            <a:tailEnd/>
          </a:ln>
        </p:spPr>
      </p:pic>
      <p:sp>
        <p:nvSpPr>
          <p:cNvPr id="4" name="日期版面配置區 3"/>
          <p:cNvSpPr>
            <a:spLocks noGrp="1"/>
          </p:cNvSpPr>
          <p:nvPr>
            <p:ph type="dt" sz="half" idx="10"/>
          </p:nvPr>
        </p:nvSpPr>
        <p:spPr/>
        <p:txBody>
          <a:bodyPr/>
          <a:lstStyle/>
          <a:p>
            <a:r>
              <a:rPr lang="en-US" altLang="zh-TW" smtClean="0"/>
              <a:t>Copyright © </a:t>
            </a:r>
            <a:r>
              <a:rPr lang="zh-TW" altLang="en-US" smtClean="0"/>
              <a:t>滄海書局</a:t>
            </a:r>
            <a:endParaRPr lang="zh-TW" altLang="en-US"/>
          </a:p>
        </p:txBody>
      </p:sp>
      <p:sp>
        <p:nvSpPr>
          <p:cNvPr id="5" name="投影片編號版面配置區 4"/>
          <p:cNvSpPr>
            <a:spLocks noGrp="1"/>
          </p:cNvSpPr>
          <p:nvPr>
            <p:ph type="sldNum" sz="quarter" idx="12"/>
          </p:nvPr>
        </p:nvSpPr>
        <p:spPr/>
        <p:txBody>
          <a:bodyPr/>
          <a:lstStyle/>
          <a:p>
            <a:fld id="{99AA521B-A282-4913-8321-050F21DB6AD4}" type="slidenum">
              <a:rPr lang="zh-TW" altLang="en-US" smtClean="0"/>
              <a:pPr/>
              <a:t>9</a:t>
            </a:fld>
            <a:endParaRPr lang="zh-TW" altLang="en-US"/>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12010001B">
  <a:themeElements>
    <a:clrScheme name="Office 佈景主題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佈景主題">
      <a:majorFont>
        <a:latin typeface="Times New Roman"/>
        <a:ea typeface="新細明體"/>
        <a:cs typeface=""/>
      </a:majorFont>
      <a:minorFont>
        <a:latin typeface="Times New Roman"/>
        <a:ea typeface="新細明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Office 佈景主題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佈景主題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佈景主題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佈景主題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佈景主題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佈景主題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佈景主題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機率與統計</Template>
  <TotalTime>1181</TotalTime>
  <Words>2843</Words>
  <Application>Microsoft Office PowerPoint</Application>
  <PresentationFormat>如螢幕大小 (4:3)</PresentationFormat>
  <Paragraphs>341</Paragraphs>
  <Slides>88</Slides>
  <Notes>0</Notes>
  <HiddenSlides>0</HiddenSlides>
  <MMClips>0</MMClips>
  <ScaleCrop>false</ScaleCrop>
  <HeadingPairs>
    <vt:vector size="6" baseType="variant">
      <vt:variant>
        <vt:lpstr>佈景主題</vt:lpstr>
      </vt:variant>
      <vt:variant>
        <vt:i4>1</vt:i4>
      </vt:variant>
      <vt:variant>
        <vt:lpstr>內嵌 OLE 伺服程式</vt:lpstr>
      </vt:variant>
      <vt:variant>
        <vt:i4>1</vt:i4>
      </vt:variant>
      <vt:variant>
        <vt:lpstr>投影片標題</vt:lpstr>
      </vt:variant>
      <vt:variant>
        <vt:i4>88</vt:i4>
      </vt:variant>
    </vt:vector>
  </HeadingPairs>
  <TitlesOfParts>
    <vt:vector size="90" baseType="lpstr">
      <vt:lpstr>12010001B</vt:lpstr>
      <vt:lpstr>方程式</vt:lpstr>
      <vt:lpstr>第 7 章</vt:lpstr>
      <vt:lpstr>本章大綱</vt:lpstr>
      <vt:lpstr>7.1 線性迴歸的簡介</vt:lpstr>
      <vt:lpstr>線性迴歸的簡介(續)</vt:lpstr>
      <vt:lpstr>7.2 簡單線性迴歸 (SLR) 模型以及最小平方法</vt:lpstr>
      <vt:lpstr>簡單線性迴歸 (SLR) 模型以及最小平方法(續)</vt:lpstr>
      <vt:lpstr>簡單線性迴歸 (SLR) 模型以及最小平方法(續)</vt:lpstr>
      <vt:lpstr>擬合的迴歸線</vt:lpstr>
      <vt:lpstr>擬合的迴歸線(續)</vt:lpstr>
      <vt:lpstr>擬合的迴歸線(續)</vt:lpstr>
      <vt:lpstr>模型假設的另一個面向</vt:lpstr>
      <vt:lpstr>最小平方法</vt:lpstr>
      <vt:lpstr>最小平方法(續)</vt:lpstr>
      <vt:lpstr>最小平方法(續)</vt:lpstr>
      <vt:lpstr>最小平方法(續)</vt:lpstr>
      <vt:lpstr>最小平方法(續)</vt:lpstr>
      <vt:lpstr>範例7.1</vt:lpstr>
      <vt:lpstr>最小平方有什麼好處？</vt:lpstr>
      <vt:lpstr>7.3 有關迴歸係數的推論</vt:lpstr>
      <vt:lpstr>估測器的平均值和變異數(續)</vt:lpstr>
      <vt:lpstr>估測器的平均值和變異數(續)</vt:lpstr>
      <vt:lpstr> σ2 的總變異性和估測的分割</vt:lpstr>
      <vt:lpstr>表成均方誤差的 σ2 估測器</vt:lpstr>
      <vt:lpstr>範例7.2</vt:lpstr>
      <vt:lpstr>關於斜率的假說檢定</vt:lpstr>
      <vt:lpstr>範例7.3</vt:lpstr>
      <vt:lpstr>關於斜率的假說檢定(續)</vt:lpstr>
      <vt:lpstr>關於斜率的假說檢定(續)</vt:lpstr>
      <vt:lpstr>關於斜率的假說檢定(續)</vt:lpstr>
      <vt:lpstr>關於斜率的假說檢定(續)</vt:lpstr>
      <vt:lpstr>有關截距的統計推論</vt:lpstr>
      <vt:lpstr>有關截距的統計推論(續)</vt:lpstr>
      <vt:lpstr>範例7.4</vt:lpstr>
      <vt:lpstr>擬合品質的量測：判定係數</vt:lpstr>
      <vt:lpstr>擬合品質的量測：判定係數(續)</vt:lpstr>
      <vt:lpstr>擬合品質的量測：判定係數(續)</vt:lpstr>
      <vt:lpstr>使用 R2 的陷阱</vt:lpstr>
      <vt:lpstr>7.4 預測</vt:lpstr>
      <vt:lpstr>預測(續)</vt:lpstr>
      <vt:lpstr>預測(續)</vt:lpstr>
      <vt:lpstr>範例7.5</vt:lpstr>
      <vt:lpstr>預測(續)</vt:lpstr>
      <vt:lpstr>預測區間</vt:lpstr>
      <vt:lpstr>預測區間(續)</vt:lpstr>
      <vt:lpstr>範例7.6</vt:lpstr>
      <vt:lpstr>預測區間(續)</vt:lpstr>
      <vt:lpstr>7.5 變異數分析方法</vt:lpstr>
      <vt:lpstr>變異數分析方法(續)</vt:lpstr>
      <vt:lpstr>變異數分析方法(續)</vt:lpstr>
      <vt:lpstr>變異數分析方法(續)</vt:lpstr>
      <vt:lpstr>變異數分析方法(續)</vt:lpstr>
      <vt:lpstr>簡單線性迴歸的附註解電腦列印</vt:lpstr>
      <vt:lpstr>簡單線性迴歸的附註解電腦列印(續)</vt:lpstr>
      <vt:lpstr>簡單線性迴歸的附註解電腦列印(續)</vt:lpstr>
      <vt:lpstr>7.6 迴歸線性的檢定：有重複觀察值的資料</vt:lpstr>
      <vt:lpstr>迴歸線性的檢定：有重複觀察值的資料(續)</vt:lpstr>
      <vt:lpstr>擬合不足的概念</vt:lpstr>
      <vt:lpstr>擬合不足的概念(續)</vt:lpstr>
      <vt:lpstr>擬合不足的概念(續)</vt:lpstr>
      <vt:lpstr>偵測不足擬合的重要性為何？</vt:lpstr>
      <vt:lpstr>範例7.7</vt:lpstr>
      <vt:lpstr>範例7.7(續)</vt:lpstr>
      <vt:lpstr>檢定不足擬合的附註解電腦列印</vt:lpstr>
      <vt:lpstr>7.7 殘留的診斷圖：假設被違反的圖形化偵測</vt:lpstr>
      <vt:lpstr>非均質的變異數</vt:lpstr>
      <vt:lpstr>7.8 相關性</vt:lpstr>
      <vt:lpstr>相關性(續)</vt:lpstr>
      <vt:lpstr>相關性(續)</vt:lpstr>
      <vt:lpstr>相關性(續)</vt:lpstr>
      <vt:lpstr>範例7.8</vt:lpstr>
      <vt:lpstr>範例7.8(續)</vt:lpstr>
      <vt:lpstr>範例7.8(續)</vt:lpstr>
      <vt:lpstr>範例7.9</vt:lpstr>
      <vt:lpstr>7.9 簡單線性迴歸個案研究</vt:lpstr>
      <vt:lpstr>簡單線性迴歸個案研究(續)</vt:lpstr>
      <vt:lpstr>7.10 多元線性迴歸與係數的估測</vt:lpstr>
      <vt:lpstr>多元線性迴歸與係數的估測(續)</vt:lpstr>
      <vt:lpstr>範例7.10</vt:lpstr>
      <vt:lpstr>範例7.10(續)</vt:lpstr>
      <vt:lpstr>範例7.10(續)</vt:lpstr>
      <vt:lpstr>多項式迴歸</vt:lpstr>
      <vt:lpstr>多項式迴歸(續)</vt:lpstr>
      <vt:lpstr>範例7.11(續)</vt:lpstr>
      <vt:lpstr>範例7.12</vt:lpstr>
      <vt:lpstr>範例7.12(續)</vt:lpstr>
      <vt:lpstr>7.11 多元線性迴歸的推論</vt:lpstr>
      <vt:lpstr>多元線性迴歸的推論(續)</vt:lpstr>
      <vt:lpstr>多元迴歸的變異數分析</vt:lpstr>
    </vt:vector>
  </TitlesOfParts>
  <Company>workgroup</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 7 章</dc:title>
  <dc:creator>toc136</dc:creator>
  <cp:lastModifiedBy>Fenny Lee</cp:lastModifiedBy>
  <cp:revision>103</cp:revision>
  <dcterms:created xsi:type="dcterms:W3CDTF">2013-08-01T08:54:11Z</dcterms:created>
  <dcterms:modified xsi:type="dcterms:W3CDTF">2013-08-12T08:36:39Z</dcterms:modified>
</cp:coreProperties>
</file>